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42"/>
  </p:notesMasterIdLst>
  <p:sldIdLst>
    <p:sldId id="296" r:id="rId6"/>
    <p:sldId id="292" r:id="rId7"/>
    <p:sldId id="327" r:id="rId8"/>
    <p:sldId id="298" r:id="rId9"/>
    <p:sldId id="328" r:id="rId10"/>
    <p:sldId id="299" r:id="rId11"/>
    <p:sldId id="300" r:id="rId12"/>
    <p:sldId id="301" r:id="rId13"/>
    <p:sldId id="302" r:id="rId14"/>
    <p:sldId id="303" r:id="rId15"/>
    <p:sldId id="306" r:id="rId16"/>
    <p:sldId id="307" r:id="rId17"/>
    <p:sldId id="308" r:id="rId18"/>
    <p:sldId id="309" r:id="rId19"/>
    <p:sldId id="310" r:id="rId20"/>
    <p:sldId id="311" r:id="rId21"/>
    <p:sldId id="312" r:id="rId22"/>
    <p:sldId id="304" r:id="rId23"/>
    <p:sldId id="297" r:id="rId24"/>
    <p:sldId id="326" r:id="rId25"/>
    <p:sldId id="295" r:id="rId26"/>
    <p:sldId id="305" r:id="rId27"/>
    <p:sldId id="313" r:id="rId28"/>
    <p:sldId id="314" r:id="rId29"/>
    <p:sldId id="315" r:id="rId30"/>
    <p:sldId id="316" r:id="rId31"/>
    <p:sldId id="317" r:id="rId32"/>
    <p:sldId id="318" r:id="rId33"/>
    <p:sldId id="319" r:id="rId34"/>
    <p:sldId id="320" r:id="rId35"/>
    <p:sldId id="321" r:id="rId36"/>
    <p:sldId id="323" r:id="rId37"/>
    <p:sldId id="322" r:id="rId38"/>
    <p:sldId id="324" r:id="rId39"/>
    <p:sldId id="325" r:id="rId40"/>
    <p:sldId id="329"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9FD"/>
    <a:srgbClr val="E2E4E6"/>
    <a:srgbClr val="E94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70682-4DCF-4D4E-866F-8F9F89C36493}" v="8" dt="2026-05-20T12:3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7322" autoAdjust="0"/>
  </p:normalViewPr>
  <p:slideViewPr>
    <p:cSldViewPr snapToGrid="0">
      <p:cViewPr varScale="1">
        <p:scale>
          <a:sx n="98" d="100"/>
          <a:sy n="98" d="100"/>
        </p:scale>
        <p:origin x="603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ine Wennerhult" userId="78b285c3-faeb-43c8-b36f-757f94e20a36" providerId="ADAL" clId="{9D46B679-21FC-447C-8F71-5CE32162190E}"/>
    <pc:docChg chg="modSld">
      <pc:chgData name="Josefine Wennerhult" userId="78b285c3-faeb-43c8-b36f-757f94e20a36" providerId="ADAL" clId="{9D46B679-21FC-447C-8F71-5CE32162190E}" dt="2026-05-20T12:38:49" v="86" actId="20577"/>
      <pc:docMkLst>
        <pc:docMk/>
      </pc:docMkLst>
      <pc:sldChg chg="modNotesTx">
        <pc:chgData name="Josefine Wennerhult" userId="78b285c3-faeb-43c8-b36f-757f94e20a36" providerId="ADAL" clId="{9D46B679-21FC-447C-8F71-5CE32162190E}" dt="2026-05-11T13:34:21.771" v="51" actId="20577"/>
        <pc:sldMkLst>
          <pc:docMk/>
          <pc:sldMk cId="4015761267" sldId="307"/>
        </pc:sldMkLst>
      </pc:sldChg>
      <pc:sldChg chg="modSp">
        <pc:chgData name="Josefine Wennerhult" userId="78b285c3-faeb-43c8-b36f-757f94e20a36" providerId="ADAL" clId="{9D46B679-21FC-447C-8F71-5CE32162190E}" dt="2026-05-20T12:38:49" v="86" actId="20577"/>
        <pc:sldMkLst>
          <pc:docMk/>
          <pc:sldMk cId="2732175776" sldId="315"/>
        </pc:sldMkLst>
        <pc:spChg chg="mod">
          <ac:chgData name="Josefine Wennerhult" userId="78b285c3-faeb-43c8-b36f-757f94e20a36" providerId="ADAL" clId="{9D46B679-21FC-447C-8F71-5CE32162190E}" dt="2026-05-20T12:38:49" v="86" actId="20577"/>
          <ac:spMkLst>
            <pc:docMk/>
            <pc:sldMk cId="2732175776" sldId="315"/>
            <ac:spMk id="3" creationId="{EDAE17B9-AF68-97BB-FA34-CDC0AB41D258}"/>
          </ac:spMkLst>
        </pc:spChg>
      </pc:sldChg>
      <pc:sldChg chg="modSp mod">
        <pc:chgData name="Josefine Wennerhult" userId="78b285c3-faeb-43c8-b36f-757f94e20a36" providerId="ADAL" clId="{9D46B679-21FC-447C-8F71-5CE32162190E}" dt="2026-05-11T13:45:18.657" v="55" actId="20577"/>
        <pc:sldMkLst>
          <pc:docMk/>
          <pc:sldMk cId="3733667879" sldId="318"/>
        </pc:sldMkLst>
        <pc:spChg chg="mod">
          <ac:chgData name="Josefine Wennerhult" userId="78b285c3-faeb-43c8-b36f-757f94e20a36" providerId="ADAL" clId="{9D46B679-21FC-447C-8F71-5CE32162190E}" dt="2026-05-11T13:45:18.657" v="55" actId="20577"/>
          <ac:spMkLst>
            <pc:docMk/>
            <pc:sldMk cId="3733667879" sldId="318"/>
            <ac:spMk id="3" creationId="{1982A6ED-BD19-33AA-E291-3850C249740B}"/>
          </ac:spMkLst>
        </pc:spChg>
      </pc:sldChg>
      <pc:sldChg chg="modSp mod">
        <pc:chgData name="Josefine Wennerhult" userId="78b285c3-faeb-43c8-b36f-757f94e20a36" providerId="ADAL" clId="{9D46B679-21FC-447C-8F71-5CE32162190E}" dt="2026-05-11T13:49:32.448" v="78" actId="20577"/>
        <pc:sldMkLst>
          <pc:docMk/>
          <pc:sldMk cId="1103288599" sldId="329"/>
        </pc:sldMkLst>
        <pc:spChg chg="mod">
          <ac:chgData name="Josefine Wennerhult" userId="78b285c3-faeb-43c8-b36f-757f94e20a36" providerId="ADAL" clId="{9D46B679-21FC-447C-8F71-5CE32162190E}" dt="2026-05-11T13:49:32.448" v="78" actId="20577"/>
          <ac:spMkLst>
            <pc:docMk/>
            <pc:sldMk cId="1103288599" sldId="329"/>
            <ac:spMk id="3" creationId="{1C33DE4E-00BD-8721-0847-0D65FAC5623F}"/>
          </ac:spMkLst>
        </pc:spChg>
      </pc:sldChg>
    </pc:docChg>
  </pc:docChgLst>
  <pc:docChgLst>
    <pc:chgData name="Charlotta Lindblom" userId="b1df0975-bb82-487d-a2ed-02375fc2ab18" providerId="ADAL" clId="{715489FD-AFF2-49E2-9A3C-F313B217E3EF}"/>
    <pc:docChg chg="modSld">
      <pc:chgData name="Charlotta Lindblom" userId="b1df0975-bb82-487d-a2ed-02375fc2ab18" providerId="ADAL" clId="{715489FD-AFF2-49E2-9A3C-F313B217E3EF}" dt="2026-05-18T22:22:54.778" v="0" actId="20577"/>
      <pc:docMkLst>
        <pc:docMk/>
      </pc:docMkLst>
      <pc:sldChg chg="modSp mod">
        <pc:chgData name="Charlotta Lindblom" userId="b1df0975-bb82-487d-a2ed-02375fc2ab18" providerId="ADAL" clId="{715489FD-AFF2-49E2-9A3C-F313B217E3EF}" dt="2026-05-18T22:22:54.778" v="0" actId="20577"/>
        <pc:sldMkLst>
          <pc:docMk/>
          <pc:sldMk cId="1103288599" sldId="329"/>
        </pc:sldMkLst>
        <pc:spChg chg="mod">
          <ac:chgData name="Charlotta Lindblom" userId="b1df0975-bb82-487d-a2ed-02375fc2ab18" providerId="ADAL" clId="{715489FD-AFF2-49E2-9A3C-F313B217E3EF}" dt="2026-05-18T22:22:54.778" v="0" actId="20577"/>
          <ac:spMkLst>
            <pc:docMk/>
            <pc:sldMk cId="1103288599" sldId="329"/>
            <ac:spMk id="3" creationId="{1C33DE4E-00BD-8721-0847-0D65FAC562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6BBA7-0F16-43F0-9CA7-4E5BE238F426}" type="datetimeFigureOut">
              <a:rPr lang="sv-SE" smtClean="0"/>
              <a:t>2026-05-20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52E69-93FF-4E5A-A887-16CBF3C1EE4A}" type="slidenum">
              <a:rPr lang="sv-SE" smtClean="0"/>
              <a:t>‹#›</a:t>
            </a:fld>
            <a:endParaRPr lang="sv-SE"/>
          </a:p>
        </p:txBody>
      </p:sp>
    </p:spTree>
    <p:extLst>
      <p:ext uri="{BB962C8B-B14F-4D97-AF65-F5344CB8AC3E}">
        <p14:creationId xmlns:p14="http://schemas.microsoft.com/office/powerpoint/2010/main" val="38286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Mer info som förklarar vistelserapportering: När man vistelserapporterar informerar man var man bor och tränar för att Antidoping Sverige enklare ska hitta dig, för att kunna göra en dopingkontroll på dig. Om du skulle bli utvald att börja vistelserapportera, kommer du få tydlig information och utbildning om det. </a:t>
            </a:r>
            <a:endParaRPr lang="sv-SE" dirty="0"/>
          </a:p>
        </p:txBody>
      </p:sp>
      <p:sp>
        <p:nvSpPr>
          <p:cNvPr id="4" name="Platshållare för bildnummer 3"/>
          <p:cNvSpPr>
            <a:spLocks noGrp="1"/>
          </p:cNvSpPr>
          <p:nvPr>
            <p:ph type="sldNum" sz="quarter" idx="5"/>
          </p:nvPr>
        </p:nvSpPr>
        <p:spPr/>
        <p:txBody>
          <a:bodyPr/>
          <a:lstStyle/>
          <a:p>
            <a:fld id="{12152E69-93FF-4E5A-A887-16CBF3C1EE4A}" type="slidenum">
              <a:rPr lang="sv-SE" smtClean="0"/>
              <a:t>12</a:t>
            </a:fld>
            <a:endParaRPr lang="sv-SE"/>
          </a:p>
        </p:txBody>
      </p:sp>
    </p:spTree>
    <p:extLst>
      <p:ext uri="{BB962C8B-B14F-4D97-AF65-F5344CB8AC3E}">
        <p14:creationId xmlns:p14="http://schemas.microsoft.com/office/powerpoint/2010/main" val="331677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D255F-354F-6A2E-6543-92F89B6D6EF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F1FD522-A1CD-EBE5-5BF6-0CB96EAC4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CE604EC-04C7-931E-9E5E-E2AAE38AF9D1}"/>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5" name="Platshållare för sidfot 4">
            <a:extLst>
              <a:ext uri="{FF2B5EF4-FFF2-40B4-BE49-F238E27FC236}">
                <a16:creationId xmlns:a16="http://schemas.microsoft.com/office/drawing/2014/main" id="{01F36665-4C4A-B970-76A3-5DC0B9210F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B4C8010-0FF3-283C-596B-B1C978D0CDB3}"/>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24381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74507F-65DB-8FD9-4A09-B5E80D47BE3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D347B41-0184-6675-8F66-7C8D0243EEA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8A2D47-8EEE-2E2F-4E0A-BA271F3C4DF4}"/>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5" name="Platshållare för sidfot 4">
            <a:extLst>
              <a:ext uri="{FF2B5EF4-FFF2-40B4-BE49-F238E27FC236}">
                <a16:creationId xmlns:a16="http://schemas.microsoft.com/office/drawing/2014/main" id="{70719F57-986C-E456-7C56-44B2437140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42CCFF-6BBA-3AF4-1FF3-31BA3612C65D}"/>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52661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F5E3FD7-7730-1D40-D9AF-EA4F7D9DCB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EA9639C-CAC7-6752-CFA6-FED53C56414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334BA5-2C11-2F54-10A0-62CCC6D772CB}"/>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5" name="Platshållare för sidfot 4">
            <a:extLst>
              <a:ext uri="{FF2B5EF4-FFF2-40B4-BE49-F238E27FC236}">
                <a16:creationId xmlns:a16="http://schemas.microsoft.com/office/drawing/2014/main" id="{AD357C93-F4FE-3EAF-44A6-D732F6C549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1CEA52-D515-E154-F16F-9F6253EB8C93}"/>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57573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3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 name="Text Placeholder 2"/>
          <p:cNvSpPr>
            <a:spLocks noGrp="1"/>
          </p:cNvSpPr>
          <p:nvPr>
            <p:ph type="body" idx="1"/>
          </p:nvPr>
        </p:nvSpPr>
        <p:spPr>
          <a:xfrm>
            <a:off x="5659582" y="4453128"/>
            <a:ext cx="5496097"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7396127F-A5EB-3AD6-14AE-27F0FA925553}"/>
              </a:ext>
            </a:extLst>
          </p:cNvPr>
          <p:cNvPicPr>
            <a:picLocks noChangeAspect="1"/>
          </p:cNvPicPr>
          <p:nvPr userDrawn="1"/>
        </p:nvPicPr>
        <p:blipFill>
          <a:blip r:embed="rId2"/>
          <a:stretch>
            <a:fillRect/>
          </a:stretch>
        </p:blipFill>
        <p:spPr>
          <a:xfrm>
            <a:off x="-1" y="1238"/>
            <a:ext cx="4346015" cy="6399562"/>
          </a:xfrm>
          <a:prstGeom prst="rect">
            <a:avLst/>
          </a:prstGeom>
        </p:spPr>
      </p:pic>
      <p:pic>
        <p:nvPicPr>
          <p:cNvPr id="12" name="Bildobjekt 11">
            <a:extLst>
              <a:ext uri="{FF2B5EF4-FFF2-40B4-BE49-F238E27FC236}">
                <a16:creationId xmlns:a16="http://schemas.microsoft.com/office/drawing/2014/main" id="{241445A4-B00E-8F34-0C98-F2939F395275}"/>
              </a:ext>
            </a:extLst>
          </p:cNvPr>
          <p:cNvPicPr>
            <a:picLocks noChangeAspect="1"/>
          </p:cNvPicPr>
          <p:nvPr userDrawn="1"/>
        </p:nvPicPr>
        <p:blipFill>
          <a:blip r:embed="rId3"/>
          <a:stretch>
            <a:fillRect/>
          </a:stretch>
        </p:blipFill>
        <p:spPr>
          <a:xfrm>
            <a:off x="172298" y="6461745"/>
            <a:ext cx="1207113" cy="335309"/>
          </a:xfrm>
          <a:prstGeom prst="rect">
            <a:avLst/>
          </a:prstGeom>
        </p:spPr>
      </p:pic>
      <p:sp>
        <p:nvSpPr>
          <p:cNvPr id="13" name="Frihandsfigur: Form 12">
            <a:extLst>
              <a:ext uri="{FF2B5EF4-FFF2-40B4-BE49-F238E27FC236}">
                <a16:creationId xmlns:a16="http://schemas.microsoft.com/office/drawing/2014/main" id="{802EF1A8-6E97-ECEB-5712-8798271E89F1}"/>
              </a:ext>
            </a:extLst>
          </p:cNvPr>
          <p:cNvSpPr/>
          <p:nvPr userDrawn="1"/>
        </p:nvSpPr>
        <p:spPr>
          <a:xfrm>
            <a:off x="5659582" y="4248628"/>
            <a:ext cx="5585806" cy="64008"/>
          </a:xfrm>
          <a:custGeom>
            <a:avLst/>
            <a:gdLst>
              <a:gd name="csX0" fmla="*/ 0 w 5585806"/>
              <a:gd name="csY0" fmla="*/ 0 h 64008"/>
              <a:gd name="csX1" fmla="*/ 809942 w 5585806"/>
              <a:gd name="csY1" fmla="*/ 9281 h 64008"/>
              <a:gd name="csX2" fmla="*/ 1340593 w 5585806"/>
              <a:gd name="csY2" fmla="*/ 15362 h 64008"/>
              <a:gd name="csX3" fmla="*/ 1871245 w 5585806"/>
              <a:gd name="csY3" fmla="*/ 21443 h 64008"/>
              <a:gd name="csX4" fmla="*/ 2513613 w 5585806"/>
              <a:gd name="csY4" fmla="*/ 28804 h 64008"/>
              <a:gd name="csX5" fmla="*/ 3044264 w 5585806"/>
              <a:gd name="csY5" fmla="*/ 34884 h 64008"/>
              <a:gd name="csX6" fmla="*/ 3630774 w 5585806"/>
              <a:gd name="csY6" fmla="*/ 41605 h 64008"/>
              <a:gd name="csX7" fmla="*/ 4384858 w 5585806"/>
              <a:gd name="csY7" fmla="*/ 50246 h 64008"/>
              <a:gd name="csX8" fmla="*/ 4971367 w 5585806"/>
              <a:gd name="csY8" fmla="*/ 56967 h 64008"/>
              <a:gd name="csX9" fmla="*/ 5585806 w 5585806"/>
              <a:gd name="csY9" fmla="*/ 64008 h 640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585806" h="64008" extrusionOk="0">
                <a:moveTo>
                  <a:pt x="0" y="0"/>
                </a:moveTo>
                <a:cubicBezTo>
                  <a:pt x="374999" y="30705"/>
                  <a:pt x="634986" y="-18497"/>
                  <a:pt x="809942" y="9281"/>
                </a:cubicBezTo>
                <a:cubicBezTo>
                  <a:pt x="984898" y="37059"/>
                  <a:pt x="1199255" y="-11776"/>
                  <a:pt x="1340593" y="15362"/>
                </a:cubicBezTo>
                <a:cubicBezTo>
                  <a:pt x="1481931" y="42500"/>
                  <a:pt x="1700728" y="-6702"/>
                  <a:pt x="1871245" y="21443"/>
                </a:cubicBezTo>
                <a:cubicBezTo>
                  <a:pt x="2041762" y="49588"/>
                  <a:pt x="2277550" y="32520"/>
                  <a:pt x="2513613" y="28804"/>
                </a:cubicBezTo>
                <a:cubicBezTo>
                  <a:pt x="2749676" y="25087"/>
                  <a:pt x="2794361" y="34625"/>
                  <a:pt x="3044264" y="34884"/>
                </a:cubicBezTo>
                <a:cubicBezTo>
                  <a:pt x="3294167" y="35143"/>
                  <a:pt x="3346865" y="14086"/>
                  <a:pt x="3630774" y="41605"/>
                </a:cubicBezTo>
                <a:cubicBezTo>
                  <a:pt x="3914683" y="69123"/>
                  <a:pt x="4164810" y="20395"/>
                  <a:pt x="4384858" y="50246"/>
                </a:cubicBezTo>
                <a:cubicBezTo>
                  <a:pt x="4604906" y="80097"/>
                  <a:pt x="4808217" y="78633"/>
                  <a:pt x="4971367" y="56967"/>
                </a:cubicBezTo>
                <a:cubicBezTo>
                  <a:pt x="5134517" y="35301"/>
                  <a:pt x="5368003" y="52580"/>
                  <a:pt x="5585806" y="64008"/>
                </a:cubicBezTo>
              </a:path>
            </a:pathLst>
          </a:custGeom>
          <a:noFill/>
          <a:ln w="38100" cap="rnd">
            <a:solidFill>
              <a:srgbClr val="E94E24"/>
            </a:solidFill>
            <a:extLst>
              <a:ext uri="{C807C97D-BFC1-408E-A445-0C87EB9F89A2}">
                <ask:lineSketchStyleProps xmlns:ask="http://schemas.microsoft.com/office/drawing/2018/sketchyshapes" sd="3604603563">
                  <a:custGeom>
                    <a:avLst/>
                    <a:gdLst>
                      <a:gd name="connsiteX0" fmla="*/ 0 w 10058400"/>
                      <a:gd name="connsiteY0" fmla="*/ 0 h 12192"/>
                      <a:gd name="connsiteX1" fmla="*/ 10058400 w 10058400"/>
                      <a:gd name="connsiteY1" fmla="*/ 12192 h 12192"/>
                    </a:gdLst>
                    <a:ahLst/>
                    <a:cxnLst>
                      <a:cxn ang="0">
                        <a:pos x="connsiteX0" y="connsiteY0"/>
                      </a:cxn>
                      <a:cxn ang="0">
                        <a:pos x="connsiteX1" y="connsiteY1"/>
                      </a:cxn>
                    </a:cxnLst>
                    <a:rect l="l" t="t" r="r" b="b"/>
                    <a:pathLst>
                      <a:path w="10058400" h="12192">
                        <a:moveTo>
                          <a:pt x="0" y="0"/>
                        </a:moveTo>
                        <a:lnTo>
                          <a:pt x="10058400" y="12192"/>
                        </a:ln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a:extLst>
              <a:ext uri="{FF2B5EF4-FFF2-40B4-BE49-F238E27FC236}">
                <a16:creationId xmlns:a16="http://schemas.microsoft.com/office/drawing/2014/main" id="{1C772010-939F-DA93-FADD-A581DAF54D05}"/>
              </a:ext>
            </a:extLst>
          </p:cNvPr>
          <p:cNvSpPr>
            <a:spLocks noGrp="1"/>
          </p:cNvSpPr>
          <p:nvPr>
            <p:ph type="body" sz="quarter" idx="10"/>
          </p:nvPr>
        </p:nvSpPr>
        <p:spPr>
          <a:xfrm>
            <a:off x="5659582" y="3208020"/>
            <a:ext cx="5495781" cy="1038132"/>
          </a:xfrm>
        </p:spPr>
        <p:txBody>
          <a:bodyPr>
            <a:noAutofit/>
          </a:bodyPr>
          <a:lstStyle>
            <a:lvl1pPr>
              <a:defRPr sz="6000">
                <a:solidFill>
                  <a:schemeClr val="tx1"/>
                </a:solidFill>
              </a:defRPr>
            </a:lvl1pPr>
            <a:lvl2pPr marL="201168" indent="0">
              <a:buNone/>
              <a:defRPr/>
            </a:lvl2pPr>
            <a:lvl5pPr marL="749808" indent="0">
              <a:buNone/>
              <a:defRPr/>
            </a:lvl5pPr>
          </a:lstStyle>
          <a:p>
            <a:pPr lvl="0"/>
            <a:r>
              <a:rPr lang="sv-SE" dirty="0"/>
              <a:t>Klicka här för att</a:t>
            </a:r>
          </a:p>
        </p:txBody>
      </p:sp>
    </p:spTree>
    <p:extLst>
      <p:ext uri="{BB962C8B-B14F-4D97-AF65-F5344CB8AC3E}">
        <p14:creationId xmlns:p14="http://schemas.microsoft.com/office/powerpoint/2010/main" val="131625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63559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ADS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248836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2E3EFBAA-811B-4B42-B05E-1BAC7D733A22}" type="datetimeFigureOut">
              <a:rPr lang="sv-SE" smtClean="0"/>
              <a:t>2026-05-20</a:t>
            </a:fld>
            <a:endParaRPr lang="sv-SE"/>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sv-SE"/>
          </a:p>
        </p:txBody>
      </p:sp>
      <p:sp>
        <p:nvSpPr>
          <p:cNvPr id="9" name="Slide Number Placeholder 8"/>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407478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229036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5A67A3F-385D-E848-2CF4-93CA90612E86}"/>
              </a:ext>
            </a:extLst>
          </p:cNvPr>
          <p:cNvSpPr/>
          <p:nvPr userDrawn="1"/>
        </p:nvSpPr>
        <p:spPr>
          <a:xfrm>
            <a:off x="1832451" y="0"/>
            <a:ext cx="7928769" cy="6797226"/>
          </a:xfrm>
          <a:custGeom>
            <a:avLst/>
            <a:gdLst>
              <a:gd name="csX0" fmla="*/ 0 w 7928769"/>
              <a:gd name="csY0" fmla="*/ 3398613 h 6797226"/>
              <a:gd name="csX1" fmla="*/ 3964385 w 7928769"/>
              <a:gd name="csY1" fmla="*/ 0 h 6797226"/>
              <a:gd name="csX2" fmla="*/ 7928770 w 7928769"/>
              <a:gd name="csY2" fmla="*/ 3398613 h 6797226"/>
              <a:gd name="csX3" fmla="*/ 3964385 w 7928769"/>
              <a:gd name="csY3" fmla="*/ 6797226 h 6797226"/>
              <a:gd name="csX4" fmla="*/ 0 w 7928769"/>
              <a:gd name="csY4" fmla="*/ 3398613 h 6797226"/>
            </a:gdLst>
            <a:ahLst/>
            <a:cxnLst>
              <a:cxn ang="0">
                <a:pos x="csX0" y="csY0"/>
              </a:cxn>
              <a:cxn ang="0">
                <a:pos x="csX1" y="csY1"/>
              </a:cxn>
              <a:cxn ang="0">
                <a:pos x="csX2" y="csY2"/>
              </a:cxn>
              <a:cxn ang="0">
                <a:pos x="csX3" y="csY3"/>
              </a:cxn>
              <a:cxn ang="0">
                <a:pos x="csX4" y="csY4"/>
              </a:cxn>
            </a:cxnLst>
            <a:rect l="l" t="t" r="r" b="b"/>
            <a:pathLst>
              <a:path w="7928769" h="6797226" fill="none" extrusionOk="0">
                <a:moveTo>
                  <a:pt x="0" y="3398613"/>
                </a:moveTo>
                <a:cubicBezTo>
                  <a:pt x="270599" y="1594196"/>
                  <a:pt x="2060964" y="57853"/>
                  <a:pt x="3964385" y="0"/>
                </a:cubicBezTo>
                <a:cubicBezTo>
                  <a:pt x="6059604" y="125747"/>
                  <a:pt x="7792690" y="1465743"/>
                  <a:pt x="7928770" y="3398613"/>
                </a:cubicBezTo>
                <a:cubicBezTo>
                  <a:pt x="8350654" y="5759598"/>
                  <a:pt x="5795002" y="7260981"/>
                  <a:pt x="3964385" y="6797226"/>
                </a:cubicBezTo>
                <a:cubicBezTo>
                  <a:pt x="1359632" y="7158216"/>
                  <a:pt x="-101728" y="5007639"/>
                  <a:pt x="0" y="3398613"/>
                </a:cubicBezTo>
                <a:close/>
              </a:path>
              <a:path w="7928769" h="6797226" stroke="0" extrusionOk="0">
                <a:moveTo>
                  <a:pt x="0" y="3398613"/>
                </a:moveTo>
                <a:cubicBezTo>
                  <a:pt x="-480690" y="1845272"/>
                  <a:pt x="1815019" y="-567874"/>
                  <a:pt x="3964385" y="0"/>
                </a:cubicBezTo>
                <a:cubicBezTo>
                  <a:pt x="6056381" y="13375"/>
                  <a:pt x="7974699" y="1433151"/>
                  <a:pt x="7928770" y="3398613"/>
                </a:cubicBezTo>
                <a:cubicBezTo>
                  <a:pt x="7941712" y="5710485"/>
                  <a:pt x="6245064" y="7262059"/>
                  <a:pt x="3964385" y="6797226"/>
                </a:cubicBezTo>
                <a:cubicBezTo>
                  <a:pt x="2072183" y="6874070"/>
                  <a:pt x="313140" y="5558931"/>
                  <a:pt x="0" y="3398613"/>
                </a:cubicBezTo>
                <a:close/>
              </a:path>
            </a:pathLst>
          </a:custGeom>
          <a:solidFill>
            <a:schemeClr val="bg2"/>
          </a:solidFill>
          <a:ln w="38100">
            <a:solidFill>
              <a:schemeClr val="bg2"/>
            </a:solidFill>
            <a:miter lim="800000"/>
            <a:extLst>
              <a:ext uri="{C807C97D-BFC1-408E-A445-0C87EB9F89A2}">
                <ask:lineSketchStyleProps xmlns:ask="http://schemas.microsoft.com/office/drawing/2018/sketchyshapes" sd="248793150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descr="En bild som visar Teckensnitt, Grafik, logotyp, grafisk design">
            <a:extLst>
              <a:ext uri="{FF2B5EF4-FFF2-40B4-BE49-F238E27FC236}">
                <a16:creationId xmlns:a16="http://schemas.microsoft.com/office/drawing/2014/main" id="{935620E2-56BE-EBD4-635E-5CAFAB52816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471" b="91365" l="3125" r="96797">
                        <a14:foregroundMark x1="20391" y1="15599" x2="20391" y2="15599"/>
                        <a14:foregroundMark x1="6641" y1="36212" x2="6641" y2="36212"/>
                        <a14:foregroundMark x1="10781" y1="59053" x2="10781" y2="59053"/>
                        <a14:foregroundMark x1="15781" y1="87744" x2="15781" y2="87744"/>
                        <a14:foregroundMark x1="3359" y1="73259" x2="3359" y2="73259"/>
                        <a14:foregroundMark x1="16484" y1="91922" x2="16484" y2="91922"/>
                        <a14:foregroundMark x1="36797" y1="39554" x2="36797" y2="39554"/>
                        <a14:foregroundMark x1="37109" y1="66017" x2="37109" y2="66017"/>
                        <a14:foregroundMark x1="43438" y1="41504" x2="43438" y2="41504"/>
                        <a14:foregroundMark x1="52188" y1="34819" x2="52188" y2="34819"/>
                        <a14:foregroundMark x1="56250" y1="39276" x2="56250" y2="39276"/>
                        <a14:foregroundMark x1="60703" y1="30919" x2="60703" y2="30919"/>
                        <a14:foregroundMark x1="67656" y1="30641" x2="67656" y2="30641"/>
                        <a14:foregroundMark x1="74609" y1="29805" x2="74609" y2="29805"/>
                        <a14:foregroundMark x1="80703" y1="34540" x2="80703" y2="34540"/>
                        <a14:foregroundMark x1="84375" y1="34262" x2="84375" y2="34262"/>
                        <a14:foregroundMark x1="91719" y1="39833" x2="91719" y2="39833"/>
                        <a14:foregroundMark x1="96797" y1="42061" x2="96797" y2="42061"/>
                        <a14:foregroundMark x1="71641" y1="59889" x2="71641" y2="59889"/>
                        <a14:foregroundMark x1="63438" y1="62953" x2="63438" y2="62953"/>
                        <a14:foregroundMark x1="60156" y1="66295" x2="60156" y2="66295"/>
                        <a14:foregroundMark x1="54609" y1="69638" x2="54609" y2="69638"/>
                        <a14:foregroundMark x1="49063" y1="69638" x2="49063" y2="69638"/>
                        <a14:foregroundMark x1="44375" y1="72423" x2="44375" y2="72423"/>
                      </a14:backgroundRemoval>
                    </a14:imgEffect>
                  </a14:imgLayer>
                </a14:imgProps>
              </a:ext>
              <a:ext uri="{28A0092B-C50C-407E-A947-70E740481C1C}">
                <a14:useLocalDpi xmlns:a14="http://schemas.microsoft.com/office/drawing/2010/main" val="0"/>
              </a:ext>
            </a:extLst>
          </a:blip>
          <a:stretch>
            <a:fillRect/>
          </a:stretch>
        </p:blipFill>
        <p:spPr>
          <a:xfrm>
            <a:off x="307017" y="6459785"/>
            <a:ext cx="1203129" cy="337440"/>
          </a:xfrm>
          <a:prstGeom prst="rect">
            <a:avLst/>
          </a:prstGeom>
        </p:spPr>
      </p:pic>
      <p:sp>
        <p:nvSpPr>
          <p:cNvPr id="12" name="Platshållare för text 11">
            <a:extLst>
              <a:ext uri="{FF2B5EF4-FFF2-40B4-BE49-F238E27FC236}">
                <a16:creationId xmlns:a16="http://schemas.microsoft.com/office/drawing/2014/main" id="{982E7002-446C-037D-2CC6-BDF40A103555}"/>
              </a:ext>
            </a:extLst>
          </p:cNvPr>
          <p:cNvSpPr>
            <a:spLocks noGrp="1"/>
          </p:cNvSpPr>
          <p:nvPr>
            <p:ph type="body" sz="quarter" idx="13" hasCustomPrompt="1"/>
          </p:nvPr>
        </p:nvSpPr>
        <p:spPr>
          <a:xfrm>
            <a:off x="3048000" y="2727948"/>
            <a:ext cx="5616575" cy="1242389"/>
          </a:xfrm>
        </p:spPr>
        <p:txBody>
          <a:bodyPr>
            <a:normAutofit/>
          </a:bodyPr>
          <a:lstStyle>
            <a:lvl1pPr algn="ctr">
              <a:defRPr sz="8000">
                <a:ln>
                  <a:solidFill>
                    <a:schemeClr val="bg1"/>
                  </a:solidFill>
                </a:ln>
                <a:solidFill>
                  <a:schemeClr val="tx1"/>
                </a:solidFill>
                <a:latin typeface="+mj-lt"/>
              </a:defRPr>
            </a:lvl1pPr>
            <a:lvl2pPr>
              <a:defRPr>
                <a:ln>
                  <a:solidFill>
                    <a:schemeClr val="bg1"/>
                  </a:solidFill>
                </a:ln>
                <a:solidFill>
                  <a:schemeClr val="bg1"/>
                </a:solidFill>
              </a:defRPr>
            </a:lvl2pPr>
            <a:lvl3pPr>
              <a:defRPr>
                <a:ln>
                  <a:solidFill>
                    <a:schemeClr val="bg1"/>
                  </a:solidFill>
                </a:ln>
                <a:solidFill>
                  <a:schemeClr val="bg1"/>
                </a:solidFill>
              </a:defRPr>
            </a:lvl3pPr>
            <a:lvl4pPr>
              <a:defRPr>
                <a:ln>
                  <a:solidFill>
                    <a:schemeClr val="bg1"/>
                  </a:solidFill>
                </a:ln>
                <a:solidFill>
                  <a:schemeClr val="bg1"/>
                </a:solidFill>
              </a:defRPr>
            </a:lvl4pPr>
            <a:lvl5pPr>
              <a:defRPr>
                <a:ln>
                  <a:solidFill>
                    <a:schemeClr val="bg1"/>
                  </a:solidFill>
                </a:ln>
                <a:solidFill>
                  <a:schemeClr val="bg1"/>
                </a:solidFill>
              </a:defRPr>
            </a:lvl5pPr>
          </a:lstStyle>
          <a:p>
            <a:pPr lvl="0"/>
            <a:r>
              <a:rPr lang="sv-SE" dirty="0"/>
              <a:t>Vad kan du?</a:t>
            </a:r>
          </a:p>
        </p:txBody>
      </p:sp>
      <p:sp>
        <p:nvSpPr>
          <p:cNvPr id="13" name="Frihandsfigur: Form 12">
            <a:extLst>
              <a:ext uri="{FF2B5EF4-FFF2-40B4-BE49-F238E27FC236}">
                <a16:creationId xmlns:a16="http://schemas.microsoft.com/office/drawing/2014/main" id="{1CFBA61D-8C70-EC8A-FCFD-10D7023C0D49}"/>
              </a:ext>
            </a:extLst>
          </p:cNvPr>
          <p:cNvSpPr/>
          <p:nvPr userDrawn="1"/>
        </p:nvSpPr>
        <p:spPr>
          <a:xfrm flipV="1">
            <a:off x="3048000" y="3970336"/>
            <a:ext cx="5616574" cy="45719"/>
          </a:xfrm>
          <a:custGeom>
            <a:avLst/>
            <a:gdLst>
              <a:gd name="csX0" fmla="*/ 0 w 5616574"/>
              <a:gd name="csY0" fmla="*/ 0 h 45719"/>
              <a:gd name="csX1" fmla="*/ 736395 w 5616574"/>
              <a:gd name="csY1" fmla="*/ 5994 h 45719"/>
              <a:gd name="csX2" fmla="*/ 1191962 w 5616574"/>
              <a:gd name="csY2" fmla="*/ 9703 h 45719"/>
              <a:gd name="csX3" fmla="*/ 1647528 w 5616574"/>
              <a:gd name="csY3" fmla="*/ 13411 h 45719"/>
              <a:gd name="csX4" fmla="*/ 2215426 w 5616574"/>
              <a:gd name="csY4" fmla="*/ 18034 h 45719"/>
              <a:gd name="csX5" fmla="*/ 2670993 w 5616574"/>
              <a:gd name="csY5" fmla="*/ 21742 h 45719"/>
              <a:gd name="csX6" fmla="*/ 3182725 w 5616574"/>
              <a:gd name="csY6" fmla="*/ 25907 h 45719"/>
              <a:gd name="csX7" fmla="*/ 3862955 w 5616574"/>
              <a:gd name="csY7" fmla="*/ 31445 h 45719"/>
              <a:gd name="csX8" fmla="*/ 4374687 w 5616574"/>
              <a:gd name="csY8" fmla="*/ 35610 h 45719"/>
              <a:gd name="csX9" fmla="*/ 5616574 w 5616574"/>
              <a:gd name="csY9" fmla="*/ 45719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616574" h="45719" extrusionOk="0">
                <a:moveTo>
                  <a:pt x="0" y="0"/>
                </a:moveTo>
                <a:cubicBezTo>
                  <a:pt x="357673" y="-24757"/>
                  <a:pt x="553717" y="39522"/>
                  <a:pt x="736395" y="5994"/>
                </a:cubicBezTo>
                <a:cubicBezTo>
                  <a:pt x="919074" y="-27533"/>
                  <a:pt x="1092991" y="13936"/>
                  <a:pt x="1191962" y="9703"/>
                </a:cubicBezTo>
                <a:cubicBezTo>
                  <a:pt x="1290933" y="5469"/>
                  <a:pt x="1475315" y="13452"/>
                  <a:pt x="1647528" y="13411"/>
                </a:cubicBezTo>
                <a:cubicBezTo>
                  <a:pt x="1819741" y="13370"/>
                  <a:pt x="1985130" y="22320"/>
                  <a:pt x="2215426" y="18034"/>
                </a:cubicBezTo>
                <a:cubicBezTo>
                  <a:pt x="2445722" y="13748"/>
                  <a:pt x="2541084" y="38397"/>
                  <a:pt x="2670993" y="21742"/>
                </a:cubicBezTo>
                <a:cubicBezTo>
                  <a:pt x="2800902" y="5087"/>
                  <a:pt x="2946932" y="12343"/>
                  <a:pt x="3182725" y="25907"/>
                </a:cubicBezTo>
                <a:cubicBezTo>
                  <a:pt x="3418518" y="39471"/>
                  <a:pt x="3693706" y="28252"/>
                  <a:pt x="3862955" y="31445"/>
                </a:cubicBezTo>
                <a:cubicBezTo>
                  <a:pt x="4032204" y="34638"/>
                  <a:pt x="4234536" y="16922"/>
                  <a:pt x="4374687" y="35610"/>
                </a:cubicBezTo>
                <a:cubicBezTo>
                  <a:pt x="4514838" y="54298"/>
                  <a:pt x="5312537" y="8505"/>
                  <a:pt x="5616574" y="45719"/>
                </a:cubicBezTo>
              </a:path>
            </a:pathLst>
          </a:custGeom>
          <a:noFill/>
          <a:ln w="79375" cap="rnd">
            <a:solidFill>
              <a:srgbClr val="E94E24"/>
            </a:solidFill>
            <a:extLst>
              <a:ext uri="{C807C97D-BFC1-408E-A445-0C87EB9F89A2}">
                <ask:lineSketchStyleProps xmlns:ask="http://schemas.microsoft.com/office/drawing/2018/sketchyshapes" sd="3604603563">
                  <a:custGeom>
                    <a:avLst/>
                    <a:gdLst>
                      <a:gd name="connsiteX0" fmla="*/ 0 w 10058400"/>
                      <a:gd name="connsiteY0" fmla="*/ 0 h 12192"/>
                      <a:gd name="connsiteX1" fmla="*/ 10058400 w 10058400"/>
                      <a:gd name="connsiteY1" fmla="*/ 12192 h 12192"/>
                    </a:gdLst>
                    <a:ahLst/>
                    <a:cxnLst>
                      <a:cxn ang="0">
                        <a:pos x="connsiteX0" y="connsiteY0"/>
                      </a:cxn>
                      <a:cxn ang="0">
                        <a:pos x="connsiteX1" y="connsiteY1"/>
                      </a:cxn>
                    </a:cxnLst>
                    <a:rect l="l" t="t" r="r" b="b"/>
                    <a:pathLst>
                      <a:path w="10058400" h="12192">
                        <a:moveTo>
                          <a:pt x="0" y="0"/>
                        </a:moveTo>
                        <a:lnTo>
                          <a:pt x="10058400" y="12192"/>
                        </a:ln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a:extLst>
              <a:ext uri="{FF2B5EF4-FFF2-40B4-BE49-F238E27FC236}">
                <a16:creationId xmlns:a16="http://schemas.microsoft.com/office/drawing/2014/main" id="{1BA981A7-9892-6BAB-CD19-0DE2A160E300}"/>
              </a:ext>
            </a:extLst>
          </p:cNvPr>
          <p:cNvSpPr>
            <a:spLocks noGrp="1"/>
          </p:cNvSpPr>
          <p:nvPr>
            <p:ph type="body" sz="quarter" idx="14" hasCustomPrompt="1"/>
          </p:nvPr>
        </p:nvSpPr>
        <p:spPr>
          <a:xfrm>
            <a:off x="3597275" y="4411663"/>
            <a:ext cx="4449763" cy="525462"/>
          </a:xfrm>
        </p:spPr>
        <p:txBody>
          <a:bodyPr/>
          <a:lstStyle>
            <a:lvl1pPr algn="ctr">
              <a:defRPr>
                <a:solidFill>
                  <a:schemeClr val="tx2"/>
                </a:solidFill>
              </a:defRPr>
            </a:lvl1pPr>
          </a:lstStyle>
          <a:p>
            <a:pPr lvl="0"/>
            <a:r>
              <a:rPr lang="sv-SE" dirty="0"/>
              <a:t>Om modulens namn</a:t>
            </a:r>
          </a:p>
        </p:txBody>
      </p:sp>
    </p:spTree>
    <p:extLst>
      <p:ext uri="{BB962C8B-B14F-4D97-AF65-F5344CB8AC3E}">
        <p14:creationId xmlns:p14="http://schemas.microsoft.com/office/powerpoint/2010/main" val="236160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accent3"/>
                </a:solidFill>
              </a:defRPr>
            </a:lvl1pPr>
          </a:lstStyle>
          <a:p>
            <a:r>
              <a:rPr lang="sv-SE" dirty="0"/>
              <a:t>Klicka här för att ändra mall för rubrikformat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2E3EFBAA-811B-4B42-B05E-1BAC7D733A22}" type="datetimeFigureOut">
              <a:rPr lang="sv-SE" smtClean="0"/>
              <a:t>2026-05-20</a:t>
            </a:fld>
            <a:endParaRPr lang="sv-SE"/>
          </a:p>
        </p:txBody>
      </p:sp>
    </p:spTree>
    <p:extLst>
      <p:ext uri="{BB962C8B-B14F-4D97-AF65-F5344CB8AC3E}">
        <p14:creationId xmlns:p14="http://schemas.microsoft.com/office/powerpoint/2010/main" val="98889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40119-B159-D750-3745-4B419DED296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F7E39F-103A-C29A-FCCC-B0647C4066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1CADEA5-B242-1EAD-B103-F7D1CE78BCE6}"/>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5" name="Platshållare för sidfot 4">
            <a:extLst>
              <a:ext uri="{FF2B5EF4-FFF2-40B4-BE49-F238E27FC236}">
                <a16:creationId xmlns:a16="http://schemas.microsoft.com/office/drawing/2014/main" id="{B33E9823-1E6E-0F6E-0C26-8B044A0321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7986CD-B09E-CCCD-CA57-F2B824E2D23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268872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2E3EFBAA-811B-4B42-B05E-1BAC7D733A22}" type="datetimeFigureOut">
              <a:rPr lang="sv-SE" smtClean="0"/>
              <a:t>2026-05-20</a:t>
            </a:fld>
            <a:endParaRPr lang="sv-SE"/>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sv-SE"/>
          </a:p>
        </p:txBody>
      </p:sp>
      <p:sp>
        <p:nvSpPr>
          <p:cNvPr id="6" name="Slide Number Placeholder 5"/>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415837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2E3EFBAA-811B-4B42-B05E-1BAC7D733A22}" type="datetimeFigureOut">
              <a:rPr lang="sv-SE" smtClean="0"/>
              <a:t>2026-05-20</a:t>
            </a:fld>
            <a:endParaRPr lang="sv-SE"/>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sv-SE"/>
          </a:p>
        </p:txBody>
      </p:sp>
      <p:sp>
        <p:nvSpPr>
          <p:cNvPr id="6" name="Slide Number Placeholder 5"/>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97532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498B2D-EA78-0D92-EB59-56209F742E2F}"/>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2C0E7B2B-1DB1-437D-B2AC-BFFBFAA78A2B}"/>
              </a:ext>
            </a:extLst>
          </p:cNvPr>
          <p:cNvSpPr>
            <a:spLocks noGrp="1"/>
          </p:cNvSpPr>
          <p:nvPr>
            <p:ph type="sldNum" sz="quarter" idx="10"/>
          </p:nvPr>
        </p:nvSpPr>
        <p:spPr/>
        <p:txBody>
          <a:bodyPr/>
          <a:lstStyle/>
          <a:p>
            <a:fld id="{452AE64B-D7EA-429C-9447-884293002A3C}" type="slidenum">
              <a:rPr lang="sv-SE" smtClean="0"/>
              <a:t>‹#›</a:t>
            </a:fld>
            <a:endParaRPr lang="sv-SE"/>
          </a:p>
        </p:txBody>
      </p:sp>
    </p:spTree>
    <p:extLst>
      <p:ext uri="{BB962C8B-B14F-4D97-AF65-F5344CB8AC3E}">
        <p14:creationId xmlns:p14="http://schemas.microsoft.com/office/powerpoint/2010/main" val="200676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FCE14-2711-22EB-CC76-5FEFBAECCB7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FEE72C4-D2FA-3162-1176-2436D624F2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2506D99-D7F3-A56F-14A7-FFD4811AED00}"/>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5" name="Platshållare för sidfot 4">
            <a:extLst>
              <a:ext uri="{FF2B5EF4-FFF2-40B4-BE49-F238E27FC236}">
                <a16:creationId xmlns:a16="http://schemas.microsoft.com/office/drawing/2014/main" id="{1E8E5291-CF70-2415-28D0-31EC2D0B11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AB5225-402A-D6E0-F0F9-F023E4E851D1}"/>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393496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B425D-C9D7-FAF6-1AE9-0954FB37E82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EAAFA8-9413-B519-FBED-8728F9D98F9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4CE68C9-B836-B36E-3709-B59D78EF922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B405FAF-E661-F9BF-9848-EA1814C1176B}"/>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6" name="Platshållare för sidfot 5">
            <a:extLst>
              <a:ext uri="{FF2B5EF4-FFF2-40B4-BE49-F238E27FC236}">
                <a16:creationId xmlns:a16="http://schemas.microsoft.com/office/drawing/2014/main" id="{935A3901-57CC-603B-F916-B2B03A50C44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D1432C-668F-9BD6-7D41-8321A3200182}"/>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43869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045995-483F-C4CC-7455-1C78AD63C64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B28792-CB50-5FF8-3F15-BD6DCEB7B6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E013FAA-6358-BC0F-BAEE-56CFBFD397B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2BA2E74-EE66-1403-BBE4-172364F18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EB3C050-BAB8-D3EE-AA4D-6C81948CCCF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41A291B-BECA-1A6C-E184-88ADC31F8BEB}"/>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8" name="Platshållare för sidfot 7">
            <a:extLst>
              <a:ext uri="{FF2B5EF4-FFF2-40B4-BE49-F238E27FC236}">
                <a16:creationId xmlns:a16="http://schemas.microsoft.com/office/drawing/2014/main" id="{E69A7980-B7DE-A704-92F4-9228B6D0375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D2B000C-6AE8-9603-82BA-FB8E92D218D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67152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E5C7BB-98CC-7B8C-DC8A-519B776A875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972A1A7-54EA-461B-708F-B35315454A54}"/>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4" name="Platshållare för sidfot 3">
            <a:extLst>
              <a:ext uri="{FF2B5EF4-FFF2-40B4-BE49-F238E27FC236}">
                <a16:creationId xmlns:a16="http://schemas.microsoft.com/office/drawing/2014/main" id="{24FFFEAD-717A-783A-EEA0-AB503F77F2E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EA8FFE0-561A-3A3B-6F48-D0C6007E993B}"/>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351247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10827BB-8E74-E612-06E8-128528F693B9}"/>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3" name="Platshållare för sidfot 2">
            <a:extLst>
              <a:ext uri="{FF2B5EF4-FFF2-40B4-BE49-F238E27FC236}">
                <a16:creationId xmlns:a16="http://schemas.microsoft.com/office/drawing/2014/main" id="{CB100215-F9F0-0AB1-C211-30BD6F826FE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5EF6B5F-F059-DD95-2D21-0ADEF67C07D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404120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D07C1-D196-EE34-FC49-C5154BA461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8B17261-51C2-3F09-0536-77B41FF7B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E9A1D2-FE29-8A2A-6325-276E146D2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D5F0C75-F34F-DBCC-6144-91A17332ED67}"/>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6" name="Platshållare för sidfot 5">
            <a:extLst>
              <a:ext uri="{FF2B5EF4-FFF2-40B4-BE49-F238E27FC236}">
                <a16:creationId xmlns:a16="http://schemas.microsoft.com/office/drawing/2014/main" id="{6C171B8D-6213-3F46-4134-CBC79657C9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FE9A531-9E77-B6F1-77CE-615942DEAF1C}"/>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72775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81136-DABE-7578-0BDC-D1D36D8CDB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B50A0F3-3F0C-237D-4BCC-2F386D203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8E162A7-3BB6-8A5B-4E43-DFDF8C898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BB850D9-0E2E-63B4-A2EB-1E9437FBCBB6}"/>
              </a:ext>
            </a:extLst>
          </p:cNvPr>
          <p:cNvSpPr>
            <a:spLocks noGrp="1"/>
          </p:cNvSpPr>
          <p:nvPr>
            <p:ph type="dt" sz="half" idx="10"/>
          </p:nvPr>
        </p:nvSpPr>
        <p:spPr/>
        <p:txBody>
          <a:bodyPr/>
          <a:lstStyle/>
          <a:p>
            <a:fld id="{2E3EFBAA-811B-4B42-B05E-1BAC7D733A22}" type="datetimeFigureOut">
              <a:rPr lang="sv-SE" smtClean="0"/>
              <a:t>2026-05-20</a:t>
            </a:fld>
            <a:endParaRPr lang="sv-SE"/>
          </a:p>
        </p:txBody>
      </p:sp>
      <p:sp>
        <p:nvSpPr>
          <p:cNvPr id="6" name="Platshållare för sidfot 5">
            <a:extLst>
              <a:ext uri="{FF2B5EF4-FFF2-40B4-BE49-F238E27FC236}">
                <a16:creationId xmlns:a16="http://schemas.microsoft.com/office/drawing/2014/main" id="{897FBACF-ECAE-FDBE-37AD-401C78C4F8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649FC98-A54B-C03E-FEFD-BD8167F7EB4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11938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4069F9C-8D97-5933-2310-0DE08B972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6C8A9E0-DE54-A889-0E20-211011C79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755AD5-5210-6B28-9151-A5581CBBF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3EFBAA-811B-4B42-B05E-1BAC7D733A22}" type="datetimeFigureOut">
              <a:rPr lang="sv-SE" smtClean="0"/>
              <a:t>2026-05-20</a:t>
            </a:fld>
            <a:endParaRPr lang="sv-SE"/>
          </a:p>
        </p:txBody>
      </p:sp>
      <p:sp>
        <p:nvSpPr>
          <p:cNvPr id="5" name="Platshållare för sidfot 4">
            <a:extLst>
              <a:ext uri="{FF2B5EF4-FFF2-40B4-BE49-F238E27FC236}">
                <a16:creationId xmlns:a16="http://schemas.microsoft.com/office/drawing/2014/main" id="{BF2ECD48-821D-73A1-CEA3-577D1930F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ACC15B1-F93D-8411-DC51-6ED35208D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80E55E-86C0-40F3-B8F5-21EF950D4649}" type="slidenum">
              <a:rPr lang="sv-SE" smtClean="0"/>
              <a:t>‹#›</a:t>
            </a:fld>
            <a:endParaRPr lang="sv-SE"/>
          </a:p>
        </p:txBody>
      </p:sp>
    </p:spTree>
    <p:extLst>
      <p:ext uri="{BB962C8B-B14F-4D97-AF65-F5344CB8AC3E}">
        <p14:creationId xmlns:p14="http://schemas.microsoft.com/office/powerpoint/2010/main" val="36146398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2AE64B-D7EA-429C-9447-884293002A3C}" type="slidenum">
              <a:rPr lang="sv-SE" smtClean="0"/>
              <a:t>‹#›</a:t>
            </a:fld>
            <a:endParaRPr lang="sv-SE"/>
          </a:p>
        </p:txBody>
      </p:sp>
      <p:pic>
        <p:nvPicPr>
          <p:cNvPr id="11" name="Bildobjekt 10" descr="En bild som visar Teckensnitt, Grafik, logotyp, grafisk design">
            <a:extLst>
              <a:ext uri="{FF2B5EF4-FFF2-40B4-BE49-F238E27FC236}">
                <a16:creationId xmlns:a16="http://schemas.microsoft.com/office/drawing/2014/main" id="{534A4138-88FA-8A00-F90F-63E95F7117E2}"/>
              </a:ext>
            </a:extLst>
          </p:cNvPr>
          <p:cNvPicPr>
            <a:picLocks noChangeAspect="1"/>
          </p:cNvPicPr>
          <p:nvPr userDrawn="1"/>
        </p:nvPicPr>
        <p:blipFill>
          <a:blip r:embed="rId13">
            <a:extLst>
              <a:ext uri="{BEBA8EAE-BF5A-486C-A8C5-ECC9F3942E4B}">
                <a14:imgProps xmlns:a14="http://schemas.microsoft.com/office/drawing/2010/main">
                  <a14:imgLayer r:embed="rId14">
                    <a14:imgEffect>
                      <a14:backgroundRemoval t="9471" b="91365" l="3125" r="96797">
                        <a14:foregroundMark x1="20391" y1="15599" x2="20391" y2="15599"/>
                        <a14:foregroundMark x1="6641" y1="36212" x2="6641" y2="36212"/>
                        <a14:foregroundMark x1="10781" y1="59053" x2="10781" y2="59053"/>
                        <a14:foregroundMark x1="15781" y1="87744" x2="15781" y2="87744"/>
                        <a14:foregroundMark x1="3359" y1="73259" x2="3359" y2="73259"/>
                        <a14:foregroundMark x1="16484" y1="91922" x2="16484" y2="91922"/>
                        <a14:foregroundMark x1="36797" y1="39554" x2="36797" y2="39554"/>
                        <a14:foregroundMark x1="37109" y1="66017" x2="37109" y2="66017"/>
                        <a14:foregroundMark x1="43438" y1="41504" x2="43438" y2="41504"/>
                        <a14:foregroundMark x1="52188" y1="34819" x2="52188" y2="34819"/>
                        <a14:foregroundMark x1="56250" y1="39276" x2="56250" y2="39276"/>
                        <a14:foregroundMark x1="60703" y1="30919" x2="60703" y2="30919"/>
                        <a14:foregroundMark x1="67656" y1="30641" x2="67656" y2="30641"/>
                        <a14:foregroundMark x1="74609" y1="29805" x2="74609" y2="29805"/>
                        <a14:foregroundMark x1="80703" y1="34540" x2="80703" y2="34540"/>
                        <a14:foregroundMark x1="84375" y1="34262" x2="84375" y2="34262"/>
                        <a14:foregroundMark x1="91719" y1="39833" x2="91719" y2="39833"/>
                        <a14:foregroundMark x1="96797" y1="42061" x2="96797" y2="42061"/>
                        <a14:foregroundMark x1="71641" y1="59889" x2="71641" y2="59889"/>
                        <a14:foregroundMark x1="63438" y1="62953" x2="63438" y2="62953"/>
                        <a14:foregroundMark x1="60156" y1="66295" x2="60156" y2="66295"/>
                        <a14:foregroundMark x1="54609" y1="69638" x2="54609" y2="69638"/>
                        <a14:foregroundMark x1="49063" y1="69638" x2="49063" y2="69638"/>
                        <a14:foregroundMark x1="44375" y1="72423" x2="44375" y2="72423"/>
                      </a14:backgroundRemoval>
                    </a14:imgEffect>
                  </a14:imgLayer>
                </a14:imgProps>
              </a:ext>
              <a:ext uri="{28A0092B-C50C-407E-A947-70E740481C1C}">
                <a14:useLocalDpi xmlns:a14="http://schemas.microsoft.com/office/drawing/2010/main" val="0"/>
              </a:ext>
            </a:extLst>
          </a:blip>
          <a:stretch>
            <a:fillRect/>
          </a:stretch>
        </p:blipFill>
        <p:spPr>
          <a:xfrm>
            <a:off x="307017" y="6459785"/>
            <a:ext cx="1203129" cy="337440"/>
          </a:xfrm>
          <a:prstGeom prst="rect">
            <a:avLst/>
          </a:prstGeom>
        </p:spPr>
      </p:pic>
      <p:sp>
        <p:nvSpPr>
          <p:cNvPr id="14" name="Frihandsfigur: Form 13">
            <a:extLst>
              <a:ext uri="{FF2B5EF4-FFF2-40B4-BE49-F238E27FC236}">
                <a16:creationId xmlns:a16="http://schemas.microsoft.com/office/drawing/2014/main" id="{4F8CD20E-2018-47C9-9130-847F849B3E81}"/>
              </a:ext>
            </a:extLst>
          </p:cNvPr>
          <p:cNvSpPr/>
          <p:nvPr userDrawn="1"/>
        </p:nvSpPr>
        <p:spPr>
          <a:xfrm>
            <a:off x="1097280" y="1741713"/>
            <a:ext cx="10058400" cy="12192"/>
          </a:xfrm>
          <a:custGeom>
            <a:avLst/>
            <a:gdLst>
              <a:gd name="csX0" fmla="*/ 0 w 10058400"/>
              <a:gd name="csY0" fmla="*/ 0 h 12192"/>
              <a:gd name="csX1" fmla="*/ 871728 w 10058400"/>
              <a:gd name="csY1" fmla="*/ 1057 h 12192"/>
              <a:gd name="csX2" fmla="*/ 1240536 w 10058400"/>
              <a:gd name="csY2" fmla="*/ 1504 h 12192"/>
              <a:gd name="csX3" fmla="*/ 1609344 w 10058400"/>
              <a:gd name="csY3" fmla="*/ 1951 h 12192"/>
              <a:gd name="csX4" fmla="*/ 2179320 w 10058400"/>
              <a:gd name="csY4" fmla="*/ 2642 h 12192"/>
              <a:gd name="csX5" fmla="*/ 2548128 w 10058400"/>
              <a:gd name="csY5" fmla="*/ 3089 h 12192"/>
              <a:gd name="csX6" fmla="*/ 3017520 w 10058400"/>
              <a:gd name="csY6" fmla="*/ 3658 h 12192"/>
              <a:gd name="csX7" fmla="*/ 3788664 w 10058400"/>
              <a:gd name="csY7" fmla="*/ 4592 h 12192"/>
              <a:gd name="csX8" fmla="*/ 4258056 w 10058400"/>
              <a:gd name="csY8" fmla="*/ 5161 h 12192"/>
              <a:gd name="csX9" fmla="*/ 5129784 w 10058400"/>
              <a:gd name="csY9" fmla="*/ 6218 h 12192"/>
              <a:gd name="csX10" fmla="*/ 5900928 w 10058400"/>
              <a:gd name="csY10" fmla="*/ 7153 h 12192"/>
              <a:gd name="csX11" fmla="*/ 6269736 w 10058400"/>
              <a:gd name="csY11" fmla="*/ 7600 h 12192"/>
              <a:gd name="csX12" fmla="*/ 6839712 w 10058400"/>
              <a:gd name="csY12" fmla="*/ 8291 h 12192"/>
              <a:gd name="csX13" fmla="*/ 7409688 w 10058400"/>
              <a:gd name="csY13" fmla="*/ 8981 h 12192"/>
              <a:gd name="csX14" fmla="*/ 7879080 w 10058400"/>
              <a:gd name="csY14" fmla="*/ 9550 h 12192"/>
              <a:gd name="csX15" fmla="*/ 8348472 w 10058400"/>
              <a:gd name="csY15" fmla="*/ 10119 h 12192"/>
              <a:gd name="csX16" fmla="*/ 9220200 w 10058400"/>
              <a:gd name="csY16" fmla="*/ 11176 h 12192"/>
              <a:gd name="csX17" fmla="*/ 10058400 w 10058400"/>
              <a:gd name="csY17" fmla="*/ 12192 h 121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0058400" h="12192" extrusionOk="0">
                <a:moveTo>
                  <a:pt x="0" y="0"/>
                </a:moveTo>
                <a:cubicBezTo>
                  <a:pt x="223466" y="-14029"/>
                  <a:pt x="640167" y="-32712"/>
                  <a:pt x="871728" y="1057"/>
                </a:cubicBezTo>
                <a:cubicBezTo>
                  <a:pt x="1103289" y="34826"/>
                  <a:pt x="1109019" y="-14045"/>
                  <a:pt x="1240536" y="1504"/>
                </a:cubicBezTo>
                <a:cubicBezTo>
                  <a:pt x="1372053" y="17053"/>
                  <a:pt x="1531799" y="18992"/>
                  <a:pt x="1609344" y="1951"/>
                </a:cubicBezTo>
                <a:cubicBezTo>
                  <a:pt x="1686889" y="-15090"/>
                  <a:pt x="2048601" y="17166"/>
                  <a:pt x="2179320" y="2642"/>
                </a:cubicBezTo>
                <a:cubicBezTo>
                  <a:pt x="2310039" y="-11882"/>
                  <a:pt x="2425375" y="-10941"/>
                  <a:pt x="2548128" y="3089"/>
                </a:cubicBezTo>
                <a:cubicBezTo>
                  <a:pt x="2670881" y="17119"/>
                  <a:pt x="2851048" y="6640"/>
                  <a:pt x="3017520" y="3658"/>
                </a:cubicBezTo>
                <a:cubicBezTo>
                  <a:pt x="3183992" y="676"/>
                  <a:pt x="3409594" y="11406"/>
                  <a:pt x="3788664" y="4592"/>
                </a:cubicBezTo>
                <a:cubicBezTo>
                  <a:pt x="4167734" y="-2222"/>
                  <a:pt x="4100357" y="19064"/>
                  <a:pt x="4258056" y="5161"/>
                </a:cubicBezTo>
                <a:cubicBezTo>
                  <a:pt x="4415755" y="-8742"/>
                  <a:pt x="4870554" y="43971"/>
                  <a:pt x="5129784" y="6218"/>
                </a:cubicBezTo>
                <a:cubicBezTo>
                  <a:pt x="5389014" y="-31535"/>
                  <a:pt x="5723667" y="-11245"/>
                  <a:pt x="5900928" y="7153"/>
                </a:cubicBezTo>
                <a:cubicBezTo>
                  <a:pt x="6078189" y="25551"/>
                  <a:pt x="6147927" y="-121"/>
                  <a:pt x="6269736" y="7600"/>
                </a:cubicBezTo>
                <a:cubicBezTo>
                  <a:pt x="6391545" y="15321"/>
                  <a:pt x="6664425" y="-3327"/>
                  <a:pt x="6839712" y="8291"/>
                </a:cubicBezTo>
                <a:cubicBezTo>
                  <a:pt x="7014999" y="19908"/>
                  <a:pt x="7163735" y="-18129"/>
                  <a:pt x="7409688" y="8981"/>
                </a:cubicBezTo>
                <a:cubicBezTo>
                  <a:pt x="7655641" y="36091"/>
                  <a:pt x="7667021" y="32365"/>
                  <a:pt x="7879080" y="9550"/>
                </a:cubicBezTo>
                <a:cubicBezTo>
                  <a:pt x="8091139" y="-13265"/>
                  <a:pt x="8161508" y="17965"/>
                  <a:pt x="8348472" y="10119"/>
                </a:cubicBezTo>
                <a:cubicBezTo>
                  <a:pt x="8535436" y="2273"/>
                  <a:pt x="9029229" y="34470"/>
                  <a:pt x="9220200" y="11176"/>
                </a:cubicBezTo>
                <a:cubicBezTo>
                  <a:pt x="9411171" y="-12118"/>
                  <a:pt x="9812599" y="3929"/>
                  <a:pt x="10058400" y="12192"/>
                </a:cubicBezTo>
              </a:path>
            </a:pathLst>
          </a:custGeom>
          <a:noFill/>
          <a:ln w="38100" cap="rnd">
            <a:solidFill>
              <a:srgbClr val="E94E24"/>
            </a:solidFill>
            <a:extLst>
              <a:ext uri="{C807C97D-BFC1-408E-A445-0C87EB9F89A2}">
                <ask:lineSketchStyleProps xmlns:ask="http://schemas.microsoft.com/office/drawing/2018/sketchyshapes" sd="3604603563">
                  <a:custGeom>
                    <a:avLst/>
                    <a:gdLst>
                      <a:gd name="connsiteX0" fmla="*/ 0 w 10058400"/>
                      <a:gd name="connsiteY0" fmla="*/ 0 h 12192"/>
                      <a:gd name="connsiteX1" fmla="*/ 10058400 w 10058400"/>
                      <a:gd name="connsiteY1" fmla="*/ 12192 h 12192"/>
                    </a:gdLst>
                    <a:ahLst/>
                    <a:cxnLst>
                      <a:cxn ang="0">
                        <a:pos x="connsiteX0" y="connsiteY0"/>
                      </a:cxn>
                      <a:cxn ang="0">
                        <a:pos x="connsiteX1" y="connsiteY1"/>
                      </a:cxn>
                    </a:cxnLst>
                    <a:rect l="l" t="t" r="r" b="b"/>
                    <a:pathLst>
                      <a:path w="10058400" h="12192">
                        <a:moveTo>
                          <a:pt x="0" y="0"/>
                        </a:moveTo>
                        <a:lnTo>
                          <a:pt x="10058400" y="12192"/>
                        </a:ln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549614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 id="2147483689" r:id="rId4"/>
    <p:sldLayoutId id="2147483690" r:id="rId5"/>
    <p:sldLayoutId id="2147483691" r:id="rId6"/>
    <p:sldLayoutId id="2147483692" r:id="rId7"/>
    <p:sldLayoutId id="2147483693" r:id="rId8"/>
    <p:sldLayoutId id="2147483695" r:id="rId9"/>
    <p:sldLayoutId id="2147483696" r:id="rId10"/>
    <p:sldLayoutId id="21474836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2.svg"/><Relationship Id="rId7"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6CF66C3-030D-B684-A039-CF91B9C57339}"/>
              </a:ext>
            </a:extLst>
          </p:cNvPr>
          <p:cNvSpPr>
            <a:spLocks noGrp="1"/>
          </p:cNvSpPr>
          <p:nvPr>
            <p:ph type="body" idx="1"/>
          </p:nvPr>
        </p:nvSpPr>
        <p:spPr/>
        <p:txBody>
          <a:bodyPr/>
          <a:lstStyle/>
          <a:p>
            <a:pPr algn="ctr"/>
            <a:r>
              <a:rPr lang="sv-SE" dirty="0"/>
              <a:t>Ren vinnare</a:t>
            </a:r>
          </a:p>
        </p:txBody>
      </p:sp>
      <p:sp>
        <p:nvSpPr>
          <p:cNvPr id="3" name="Platshållare för text 2">
            <a:extLst>
              <a:ext uri="{FF2B5EF4-FFF2-40B4-BE49-F238E27FC236}">
                <a16:creationId xmlns:a16="http://schemas.microsoft.com/office/drawing/2014/main" id="{A04A9A89-0BC1-DA08-35CB-6A6EB6C990F4}"/>
              </a:ext>
            </a:extLst>
          </p:cNvPr>
          <p:cNvSpPr>
            <a:spLocks noGrp="1"/>
          </p:cNvSpPr>
          <p:nvPr>
            <p:ph type="body" sz="quarter" idx="10"/>
          </p:nvPr>
        </p:nvSpPr>
        <p:spPr/>
        <p:txBody>
          <a:bodyPr/>
          <a:lstStyle/>
          <a:p>
            <a:pPr algn="ctr"/>
            <a:r>
              <a:rPr lang="sv-SE" dirty="0"/>
              <a:t>Dopingregler</a:t>
            </a:r>
          </a:p>
        </p:txBody>
      </p:sp>
    </p:spTree>
    <p:extLst>
      <p:ext uri="{BB962C8B-B14F-4D97-AF65-F5344CB8AC3E}">
        <p14:creationId xmlns:p14="http://schemas.microsoft.com/office/powerpoint/2010/main" val="4095910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EC38-838E-4F5B-E59A-F79AE4001DE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9B83C40-F72B-C1CF-A119-8A4C8D5BDCC1}"/>
              </a:ext>
            </a:extLst>
          </p:cNvPr>
          <p:cNvSpPr>
            <a:spLocks noGrp="1"/>
          </p:cNvSpPr>
          <p:nvPr>
            <p:ph type="title"/>
          </p:nvPr>
        </p:nvSpPr>
        <p:spPr/>
        <p:txBody>
          <a:bodyPr/>
          <a:lstStyle/>
          <a:p>
            <a:r>
              <a:rPr lang="sv-SE" dirty="0"/>
              <a:t>När har du brutit mot dopingreglerna?</a:t>
            </a:r>
          </a:p>
        </p:txBody>
      </p:sp>
      <p:sp>
        <p:nvSpPr>
          <p:cNvPr id="6" name="Platshållare för innehåll 2">
            <a:extLst>
              <a:ext uri="{FF2B5EF4-FFF2-40B4-BE49-F238E27FC236}">
                <a16:creationId xmlns:a16="http://schemas.microsoft.com/office/drawing/2014/main" id="{D3686F2A-B3F8-BA7C-E456-DCEAF4517BB1}"/>
              </a:ext>
            </a:extLst>
          </p:cNvPr>
          <p:cNvSpPr>
            <a:spLocks noGrp="1"/>
          </p:cNvSpPr>
          <p:nvPr>
            <p:ph idx="1"/>
          </p:nvPr>
        </p:nvSpPr>
        <p:spPr>
          <a:xfrm>
            <a:off x="1097280" y="1929384"/>
            <a:ext cx="10256520" cy="4251960"/>
          </a:xfrm>
        </p:spPr>
        <p:txBody>
          <a:bodyPr>
            <a:normAutofit/>
          </a:bodyPr>
          <a:lstStyle/>
          <a:p>
            <a:pPr marL="108000" indent="0">
              <a:lnSpc>
                <a:spcPct val="100000"/>
              </a:lnSpc>
              <a:spcAft>
                <a:spcPts val="1800"/>
              </a:spcAft>
            </a:pPr>
            <a:r>
              <a:rPr lang="sv-SE" dirty="0"/>
              <a:t>Om du använder något ämne som är förbjudet för din idrott.</a:t>
            </a:r>
          </a:p>
          <a:p>
            <a:pPr marL="108000" indent="0">
              <a:lnSpc>
                <a:spcPct val="100000"/>
              </a:lnSpc>
              <a:spcAft>
                <a:spcPts val="1800"/>
              </a:spcAft>
            </a:pPr>
            <a:r>
              <a:rPr lang="sv-SE" dirty="0"/>
              <a:t>Om du försöker använda något ämne som är förbjudet för din idrott.</a:t>
            </a:r>
          </a:p>
        </p:txBody>
      </p:sp>
      <p:pic>
        <p:nvPicPr>
          <p:cNvPr id="7" name="Bildobjekt 6">
            <a:extLst>
              <a:ext uri="{FF2B5EF4-FFF2-40B4-BE49-F238E27FC236}">
                <a16:creationId xmlns:a16="http://schemas.microsoft.com/office/drawing/2014/main" id="{4D9F6388-7FA4-C535-DC20-4BAFBFDB3E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37756" y="3808623"/>
            <a:ext cx="2144953" cy="1759212"/>
          </a:xfrm>
          <a:prstGeom prst="rect">
            <a:avLst/>
          </a:prstGeom>
        </p:spPr>
      </p:pic>
      <p:pic>
        <p:nvPicPr>
          <p:cNvPr id="8" name="Bildobjekt 7">
            <a:extLst>
              <a:ext uri="{FF2B5EF4-FFF2-40B4-BE49-F238E27FC236}">
                <a16:creationId xmlns:a16="http://schemas.microsoft.com/office/drawing/2014/main" id="{5426887D-7A40-0490-FB93-A85DD1D23A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2422" y="3808623"/>
            <a:ext cx="1756410" cy="1756410"/>
          </a:xfrm>
          <a:prstGeom prst="rect">
            <a:avLst/>
          </a:prstGeom>
        </p:spPr>
      </p:pic>
      <p:pic>
        <p:nvPicPr>
          <p:cNvPr id="9" name="Bildobjekt 8">
            <a:extLst>
              <a:ext uri="{FF2B5EF4-FFF2-40B4-BE49-F238E27FC236}">
                <a16:creationId xmlns:a16="http://schemas.microsoft.com/office/drawing/2014/main" id="{4A810897-FCFD-E0DD-AD99-9AA80CF313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78545" y="3805820"/>
            <a:ext cx="1275153" cy="1759213"/>
          </a:xfrm>
          <a:prstGeom prst="rect">
            <a:avLst/>
          </a:prstGeom>
        </p:spPr>
      </p:pic>
    </p:spTree>
    <p:extLst>
      <p:ext uri="{BB962C8B-B14F-4D97-AF65-F5344CB8AC3E}">
        <p14:creationId xmlns:p14="http://schemas.microsoft.com/office/powerpoint/2010/main" val="22836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7780-DC6F-4F7F-BEF3-B29974D2A67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8697C86-7CD0-B5B8-84AC-C74704915EAD}"/>
              </a:ext>
            </a:extLst>
          </p:cNvPr>
          <p:cNvSpPr>
            <a:spLocks noGrp="1"/>
          </p:cNvSpPr>
          <p:nvPr>
            <p:ph type="title"/>
          </p:nvPr>
        </p:nvSpPr>
        <p:spPr/>
        <p:txBody>
          <a:bodyPr/>
          <a:lstStyle/>
          <a:p>
            <a:r>
              <a:rPr lang="sv-SE" dirty="0"/>
              <a:t>När har du brutit mot dopingreglerna?</a:t>
            </a:r>
          </a:p>
        </p:txBody>
      </p:sp>
      <p:sp>
        <p:nvSpPr>
          <p:cNvPr id="6" name="Platshållare för innehåll 2">
            <a:extLst>
              <a:ext uri="{FF2B5EF4-FFF2-40B4-BE49-F238E27FC236}">
                <a16:creationId xmlns:a16="http://schemas.microsoft.com/office/drawing/2014/main" id="{57EC2799-3C7D-9ECA-209C-86D798AC743C}"/>
              </a:ext>
            </a:extLst>
          </p:cNvPr>
          <p:cNvSpPr>
            <a:spLocks noGrp="1"/>
          </p:cNvSpPr>
          <p:nvPr>
            <p:ph idx="1"/>
          </p:nvPr>
        </p:nvSpPr>
        <p:spPr>
          <a:xfrm>
            <a:off x="1097280" y="1929384"/>
            <a:ext cx="10058400" cy="4251960"/>
          </a:xfrm>
        </p:spPr>
        <p:txBody>
          <a:bodyPr>
            <a:normAutofit/>
          </a:bodyPr>
          <a:lstStyle/>
          <a:p>
            <a:pPr marL="108000" indent="0">
              <a:lnSpc>
                <a:spcPct val="100000"/>
              </a:lnSpc>
              <a:spcAft>
                <a:spcPts val="1800"/>
              </a:spcAft>
            </a:pPr>
            <a:r>
              <a:rPr lang="sv-SE" dirty="0"/>
              <a:t>Om du blir kallad till dopingkontroll men vägrar att vara med på dopingkontrollen.</a:t>
            </a:r>
          </a:p>
          <a:p>
            <a:pPr marL="108000" indent="0">
              <a:lnSpc>
                <a:spcPct val="100000"/>
              </a:lnSpc>
              <a:spcAft>
                <a:spcPts val="1800"/>
              </a:spcAft>
            </a:pPr>
            <a:r>
              <a:rPr lang="sv-SE" dirty="0"/>
              <a:t>Om du blir kallad till dopingkontroll och försöker smita därifrån.</a:t>
            </a:r>
          </a:p>
          <a:p>
            <a:pPr marL="108000" indent="0">
              <a:lnSpc>
                <a:spcPct val="100000"/>
              </a:lnSpc>
              <a:spcAft>
                <a:spcPts val="1800"/>
              </a:spcAft>
            </a:pPr>
            <a:r>
              <a:rPr lang="sv-SE" dirty="0"/>
              <a:t>Om du blir kallad till dopingkontroll men låter bli att lämna ett dopingprov.</a:t>
            </a:r>
          </a:p>
          <a:p>
            <a:endParaRPr lang="sv-SE" sz="2200" dirty="0"/>
          </a:p>
        </p:txBody>
      </p:sp>
      <p:grpSp>
        <p:nvGrpSpPr>
          <p:cNvPr id="5" name="Grupp 4">
            <a:extLst>
              <a:ext uri="{FF2B5EF4-FFF2-40B4-BE49-F238E27FC236}">
                <a16:creationId xmlns:a16="http://schemas.microsoft.com/office/drawing/2014/main" id="{5640189B-CBE8-460A-751C-4A9C7069C9C5}"/>
              </a:ext>
            </a:extLst>
          </p:cNvPr>
          <p:cNvGrpSpPr/>
          <p:nvPr/>
        </p:nvGrpSpPr>
        <p:grpSpPr>
          <a:xfrm>
            <a:off x="4227071" y="4347835"/>
            <a:ext cx="3798817" cy="1474839"/>
            <a:chOff x="4100051" y="4279010"/>
            <a:chExt cx="3798817" cy="1474839"/>
          </a:xfrm>
        </p:grpSpPr>
        <p:pic>
          <p:nvPicPr>
            <p:cNvPr id="3" name="Bildobjekt 2">
              <a:extLst>
                <a:ext uri="{FF2B5EF4-FFF2-40B4-BE49-F238E27FC236}">
                  <a16:creationId xmlns:a16="http://schemas.microsoft.com/office/drawing/2014/main" id="{4151A93B-FEE8-74DF-E35E-AD55E956A2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0051" y="4279010"/>
              <a:ext cx="1474839" cy="1474839"/>
            </a:xfrm>
            <a:prstGeom prst="rect">
              <a:avLst/>
            </a:prstGeom>
          </p:spPr>
        </p:pic>
        <p:pic>
          <p:nvPicPr>
            <p:cNvPr id="4" name="Bildobjekt 3" descr="En bild som visar text, logotyp, Teckensnitt, etikett&#10;&#10;AI-genererat innehåll kan vara felaktigt.">
              <a:extLst>
                <a:ext uri="{FF2B5EF4-FFF2-40B4-BE49-F238E27FC236}">
                  <a16:creationId xmlns:a16="http://schemas.microsoft.com/office/drawing/2014/main" id="{D9822E64-EBD8-C786-6099-5770A4277962}"/>
                </a:ext>
              </a:extLst>
            </p:cNvPr>
            <p:cNvPicPr>
              <a:picLocks noChangeAspect="1"/>
            </p:cNvPicPr>
            <p:nvPr/>
          </p:nvPicPr>
          <p:blipFill>
            <a:blip r:embed="rId3">
              <a:extLst>
                <a:ext uri="{28A0092B-C50C-407E-A947-70E740481C1C}">
                  <a14:useLocalDpi xmlns:a14="http://schemas.microsoft.com/office/drawing/2010/main" val="0"/>
                </a:ext>
              </a:extLst>
            </a:blip>
            <a:srcRect l="18725" t="18967" r="19978" b="18169"/>
            <a:stretch/>
          </p:blipFill>
          <p:spPr>
            <a:xfrm>
              <a:off x="5747188" y="4279010"/>
              <a:ext cx="2151680" cy="1470365"/>
            </a:xfrm>
            <a:prstGeom prst="rect">
              <a:avLst/>
            </a:prstGeom>
          </p:spPr>
        </p:pic>
      </p:grpSp>
    </p:spTree>
    <p:extLst>
      <p:ext uri="{BB962C8B-B14F-4D97-AF65-F5344CB8AC3E}">
        <p14:creationId xmlns:p14="http://schemas.microsoft.com/office/powerpoint/2010/main" val="282830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F4017-56A8-F704-86A9-B01FCC5A2EA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3F92B8D-393A-5B7A-8F7A-2D3EE9334F98}"/>
              </a:ext>
            </a:extLst>
          </p:cNvPr>
          <p:cNvSpPr>
            <a:spLocks noGrp="1"/>
          </p:cNvSpPr>
          <p:nvPr>
            <p:ph type="title"/>
          </p:nvPr>
        </p:nvSpPr>
        <p:spPr/>
        <p:txBody>
          <a:bodyPr/>
          <a:lstStyle/>
          <a:p>
            <a:r>
              <a:rPr lang="sv-SE" dirty="0"/>
              <a:t>När har du brutit mot dopingreglerna?</a:t>
            </a:r>
          </a:p>
        </p:txBody>
      </p:sp>
      <p:sp>
        <p:nvSpPr>
          <p:cNvPr id="6" name="Platshållare för innehåll 2">
            <a:extLst>
              <a:ext uri="{FF2B5EF4-FFF2-40B4-BE49-F238E27FC236}">
                <a16:creationId xmlns:a16="http://schemas.microsoft.com/office/drawing/2014/main" id="{59BD0F95-A374-D7F4-2663-080D88B35061}"/>
              </a:ext>
            </a:extLst>
          </p:cNvPr>
          <p:cNvSpPr>
            <a:spLocks noGrp="1"/>
          </p:cNvSpPr>
          <p:nvPr>
            <p:ph idx="1"/>
          </p:nvPr>
        </p:nvSpPr>
        <p:spPr>
          <a:xfrm>
            <a:off x="1097280" y="1929384"/>
            <a:ext cx="10058400" cy="4251960"/>
          </a:xfrm>
        </p:spPr>
        <p:txBody>
          <a:bodyPr>
            <a:normAutofit/>
          </a:bodyPr>
          <a:lstStyle/>
          <a:p>
            <a:pPr marL="108000" indent="0">
              <a:lnSpc>
                <a:spcPct val="100000"/>
              </a:lnSpc>
              <a:spcAft>
                <a:spcPts val="1800"/>
              </a:spcAft>
            </a:pPr>
            <a:r>
              <a:rPr lang="sv-SE" dirty="0"/>
              <a:t>Om du låter bli att vistelserapportera fast det är bestämt att du ska göra det.</a:t>
            </a:r>
          </a:p>
          <a:p>
            <a:pPr marL="108000" indent="0">
              <a:lnSpc>
                <a:spcPct val="100000"/>
              </a:lnSpc>
              <a:spcAft>
                <a:spcPts val="1800"/>
              </a:spcAft>
              <a:buNone/>
            </a:pPr>
            <a:r>
              <a:rPr lang="sv-SE" dirty="0"/>
              <a:t>Om du inte är på den plats du sagt att du ska vara i din vistelserapportering och en dopingkontrollant vill testa dig.</a:t>
            </a:r>
          </a:p>
          <a:p>
            <a:endParaRPr lang="sv-SE" sz="2200" dirty="0"/>
          </a:p>
        </p:txBody>
      </p:sp>
      <p:pic>
        <p:nvPicPr>
          <p:cNvPr id="5" name="Bildobjekt 4">
            <a:extLst>
              <a:ext uri="{FF2B5EF4-FFF2-40B4-BE49-F238E27FC236}">
                <a16:creationId xmlns:a16="http://schemas.microsoft.com/office/drawing/2014/main" id="{3042F5E2-805C-023F-31FE-7C1FBC501D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8158" y="3938127"/>
            <a:ext cx="2172134" cy="2172134"/>
          </a:xfrm>
          <a:prstGeom prst="rect">
            <a:avLst/>
          </a:prstGeom>
        </p:spPr>
      </p:pic>
    </p:spTree>
    <p:extLst>
      <p:ext uri="{BB962C8B-B14F-4D97-AF65-F5344CB8AC3E}">
        <p14:creationId xmlns:p14="http://schemas.microsoft.com/office/powerpoint/2010/main" val="401576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E3229-A13B-5B15-94A5-3748F522C6A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C33F5B4-564B-7F96-47B5-625DBA9B05FC}"/>
              </a:ext>
            </a:extLst>
          </p:cNvPr>
          <p:cNvSpPr>
            <a:spLocks noGrp="1"/>
          </p:cNvSpPr>
          <p:nvPr>
            <p:ph type="title"/>
          </p:nvPr>
        </p:nvSpPr>
        <p:spPr/>
        <p:txBody>
          <a:bodyPr/>
          <a:lstStyle/>
          <a:p>
            <a:r>
              <a:rPr lang="sv-SE" dirty="0"/>
              <a:t>När har du brutit mot dopingreglerna?</a:t>
            </a:r>
          </a:p>
        </p:txBody>
      </p:sp>
      <p:sp>
        <p:nvSpPr>
          <p:cNvPr id="6" name="Platshållare för innehåll 2">
            <a:extLst>
              <a:ext uri="{FF2B5EF4-FFF2-40B4-BE49-F238E27FC236}">
                <a16:creationId xmlns:a16="http://schemas.microsoft.com/office/drawing/2014/main" id="{BFDABCFA-B901-E3E4-2220-0F60F630B976}"/>
              </a:ext>
            </a:extLst>
          </p:cNvPr>
          <p:cNvSpPr>
            <a:spLocks noGrp="1"/>
          </p:cNvSpPr>
          <p:nvPr>
            <p:ph idx="1"/>
          </p:nvPr>
        </p:nvSpPr>
        <p:spPr>
          <a:xfrm>
            <a:off x="1097280" y="1929384"/>
            <a:ext cx="10058400" cy="4251960"/>
          </a:xfrm>
        </p:spPr>
        <p:txBody>
          <a:bodyPr>
            <a:normAutofit/>
          </a:bodyPr>
          <a:lstStyle/>
          <a:p>
            <a:pPr marL="108000" indent="0">
              <a:lnSpc>
                <a:spcPct val="100000"/>
              </a:lnSpc>
              <a:spcAft>
                <a:spcPts val="1800"/>
              </a:spcAft>
            </a:pPr>
            <a:r>
              <a:rPr lang="sv-SE" dirty="0"/>
              <a:t>Om du luras eller säger saker som du vet inte stämmer under en dopingkontroll.</a:t>
            </a:r>
          </a:p>
          <a:p>
            <a:pPr marL="108000" indent="0">
              <a:lnSpc>
                <a:spcPct val="100000"/>
              </a:lnSpc>
              <a:spcAft>
                <a:spcPts val="1800"/>
              </a:spcAft>
            </a:pPr>
            <a:r>
              <a:rPr lang="sv-SE" dirty="0"/>
              <a:t>Om du försöker förstöra eller göra en dopingkontroll svårare.</a:t>
            </a:r>
          </a:p>
          <a:p>
            <a:endParaRPr lang="sv-SE" sz="2200" dirty="0"/>
          </a:p>
        </p:txBody>
      </p:sp>
      <p:pic>
        <p:nvPicPr>
          <p:cNvPr id="3" name="Bildobjekt 2">
            <a:extLst>
              <a:ext uri="{FF2B5EF4-FFF2-40B4-BE49-F238E27FC236}">
                <a16:creationId xmlns:a16="http://schemas.microsoft.com/office/drawing/2014/main" id="{726DD424-41B5-3034-6113-4F28D777BD89}"/>
              </a:ext>
            </a:extLst>
          </p:cNvPr>
          <p:cNvPicPr>
            <a:picLocks noChangeAspect="1"/>
          </p:cNvPicPr>
          <p:nvPr/>
        </p:nvPicPr>
        <p:blipFill>
          <a:blip r:embed="rId2"/>
          <a:stretch>
            <a:fillRect/>
          </a:stretch>
        </p:blipFill>
        <p:spPr>
          <a:xfrm>
            <a:off x="4532069" y="3002936"/>
            <a:ext cx="3124814" cy="3124814"/>
          </a:xfrm>
          <a:prstGeom prst="rect">
            <a:avLst/>
          </a:prstGeom>
        </p:spPr>
      </p:pic>
    </p:spTree>
    <p:extLst>
      <p:ext uri="{BB962C8B-B14F-4D97-AF65-F5344CB8AC3E}">
        <p14:creationId xmlns:p14="http://schemas.microsoft.com/office/powerpoint/2010/main" val="242658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398BC-1F5E-5CA3-812B-DA0D43125E4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DAFFB8-B202-ED37-4ADF-3AA2415BFD4D}"/>
              </a:ext>
            </a:extLst>
          </p:cNvPr>
          <p:cNvSpPr>
            <a:spLocks noGrp="1"/>
          </p:cNvSpPr>
          <p:nvPr>
            <p:ph type="title"/>
          </p:nvPr>
        </p:nvSpPr>
        <p:spPr/>
        <p:txBody>
          <a:bodyPr/>
          <a:lstStyle/>
          <a:p>
            <a:r>
              <a:rPr lang="sv-SE" dirty="0"/>
              <a:t>När har du brutit mot dopingreglerna?</a:t>
            </a:r>
          </a:p>
        </p:txBody>
      </p:sp>
      <p:sp>
        <p:nvSpPr>
          <p:cNvPr id="7" name="Platshållare för innehåll 2">
            <a:extLst>
              <a:ext uri="{FF2B5EF4-FFF2-40B4-BE49-F238E27FC236}">
                <a16:creationId xmlns:a16="http://schemas.microsoft.com/office/drawing/2014/main" id="{26717A89-B15E-9A55-D91C-06376C8321F0}"/>
              </a:ext>
            </a:extLst>
          </p:cNvPr>
          <p:cNvSpPr>
            <a:spLocks noGrp="1"/>
          </p:cNvSpPr>
          <p:nvPr>
            <p:ph idx="1"/>
          </p:nvPr>
        </p:nvSpPr>
        <p:spPr>
          <a:xfrm>
            <a:off x="1097280" y="1929384"/>
            <a:ext cx="10058400" cy="4251960"/>
          </a:xfrm>
        </p:spPr>
        <p:txBody>
          <a:bodyPr>
            <a:normAutofit/>
          </a:bodyPr>
          <a:lstStyle/>
          <a:p>
            <a:pPr marL="108000" indent="0">
              <a:lnSpc>
                <a:spcPct val="100000"/>
              </a:lnSpc>
              <a:spcAft>
                <a:spcPts val="1800"/>
              </a:spcAft>
              <a:buNone/>
            </a:pPr>
            <a:r>
              <a:rPr lang="sv-SE" dirty="0"/>
              <a:t>Om du har något som är förbjudet för idrottare. </a:t>
            </a:r>
            <a:br>
              <a:rPr lang="sv-SE" dirty="0"/>
            </a:br>
            <a:r>
              <a:rPr lang="sv-SE" dirty="0"/>
              <a:t>Det kan till exempel vara i fickan, väskan, skåpet eller hemma.</a:t>
            </a:r>
          </a:p>
          <a:p>
            <a:pPr marL="108000" indent="0">
              <a:lnSpc>
                <a:spcPct val="100000"/>
              </a:lnSpc>
              <a:spcAft>
                <a:spcPts val="1800"/>
              </a:spcAft>
              <a:buNone/>
            </a:pPr>
            <a:r>
              <a:rPr lang="sv-SE" dirty="0"/>
              <a:t>Det gäller också om du försöker få tag i något som är förbjudet, </a:t>
            </a:r>
            <a:br>
              <a:rPr lang="sv-SE" dirty="0"/>
            </a:br>
            <a:r>
              <a:rPr lang="sv-SE" dirty="0"/>
              <a:t>eller om du ger något förbjudet till någon annan.</a:t>
            </a:r>
          </a:p>
          <a:p>
            <a:pPr marL="108000" indent="0">
              <a:lnSpc>
                <a:spcPct val="100000"/>
              </a:lnSpc>
              <a:spcAft>
                <a:spcPts val="1800"/>
              </a:spcAft>
            </a:pPr>
            <a:endParaRPr lang="sv-SE" dirty="0"/>
          </a:p>
          <a:p>
            <a:endParaRPr lang="sv-SE" sz="2200" dirty="0"/>
          </a:p>
        </p:txBody>
      </p:sp>
      <p:pic>
        <p:nvPicPr>
          <p:cNvPr id="8" name="Bildobjekt 7">
            <a:extLst>
              <a:ext uri="{FF2B5EF4-FFF2-40B4-BE49-F238E27FC236}">
                <a16:creationId xmlns:a16="http://schemas.microsoft.com/office/drawing/2014/main" id="{DFC5A724-1C50-A4D5-3A0D-0AA55A5CD522}"/>
              </a:ext>
            </a:extLst>
          </p:cNvPr>
          <p:cNvPicPr>
            <a:picLocks noChangeAspect="1"/>
          </p:cNvPicPr>
          <p:nvPr/>
        </p:nvPicPr>
        <p:blipFill>
          <a:blip r:embed="rId2"/>
          <a:stretch>
            <a:fillRect/>
          </a:stretch>
        </p:blipFill>
        <p:spPr>
          <a:xfrm>
            <a:off x="4975424" y="4055363"/>
            <a:ext cx="1991475" cy="1991475"/>
          </a:xfrm>
          <a:prstGeom prst="rect">
            <a:avLst/>
          </a:prstGeom>
        </p:spPr>
      </p:pic>
    </p:spTree>
    <p:extLst>
      <p:ext uri="{BB962C8B-B14F-4D97-AF65-F5344CB8AC3E}">
        <p14:creationId xmlns:p14="http://schemas.microsoft.com/office/powerpoint/2010/main" val="245605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FFA85-1FE4-5C9E-A2C8-D88EE00162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053D514-274F-16F8-6F40-595D4313C8A1}"/>
              </a:ext>
            </a:extLst>
          </p:cNvPr>
          <p:cNvSpPr>
            <a:spLocks noGrp="1"/>
          </p:cNvSpPr>
          <p:nvPr>
            <p:ph type="title"/>
          </p:nvPr>
        </p:nvSpPr>
        <p:spPr/>
        <p:txBody>
          <a:bodyPr/>
          <a:lstStyle/>
          <a:p>
            <a:r>
              <a:rPr lang="sv-SE" dirty="0"/>
              <a:t>När har du brutit mot dopingreglerna?</a:t>
            </a:r>
          </a:p>
        </p:txBody>
      </p:sp>
      <p:sp>
        <p:nvSpPr>
          <p:cNvPr id="5" name="Platshållare för innehåll 2">
            <a:extLst>
              <a:ext uri="{FF2B5EF4-FFF2-40B4-BE49-F238E27FC236}">
                <a16:creationId xmlns:a16="http://schemas.microsoft.com/office/drawing/2014/main" id="{0F5CF18E-24F8-00BF-2571-5352A2799931}"/>
              </a:ext>
            </a:extLst>
          </p:cNvPr>
          <p:cNvSpPr>
            <a:spLocks noGrp="1"/>
          </p:cNvSpPr>
          <p:nvPr>
            <p:ph idx="1"/>
          </p:nvPr>
        </p:nvSpPr>
        <p:spPr>
          <a:xfrm>
            <a:off x="1097280" y="1929384"/>
            <a:ext cx="10058400" cy="4251960"/>
          </a:xfrm>
        </p:spPr>
        <p:txBody>
          <a:bodyPr>
            <a:normAutofit/>
          </a:bodyPr>
          <a:lstStyle/>
          <a:p>
            <a:pPr marL="108000" indent="0">
              <a:lnSpc>
                <a:spcPct val="100000"/>
              </a:lnSpc>
              <a:spcAft>
                <a:spcPts val="1800"/>
              </a:spcAft>
            </a:pPr>
            <a:r>
              <a:rPr lang="sv-SE" dirty="0"/>
              <a:t>Om du hjälper någon annan att bryta mot en dopingregel.</a:t>
            </a:r>
          </a:p>
          <a:p>
            <a:pPr marL="108000" indent="0">
              <a:lnSpc>
                <a:spcPct val="100000"/>
              </a:lnSpc>
              <a:spcAft>
                <a:spcPts val="1800"/>
              </a:spcAft>
            </a:pPr>
            <a:r>
              <a:rPr lang="sv-SE" dirty="0"/>
              <a:t>Det gäller även om du försöker hjälpa någon bryta en regel, men inte lyckas.</a:t>
            </a:r>
          </a:p>
        </p:txBody>
      </p:sp>
      <p:pic>
        <p:nvPicPr>
          <p:cNvPr id="6" name="Bildobjekt 5">
            <a:extLst>
              <a:ext uri="{FF2B5EF4-FFF2-40B4-BE49-F238E27FC236}">
                <a16:creationId xmlns:a16="http://schemas.microsoft.com/office/drawing/2014/main" id="{379B1AA7-759C-79FD-676F-20AE233101D0}"/>
              </a:ext>
            </a:extLst>
          </p:cNvPr>
          <p:cNvPicPr>
            <a:picLocks noChangeAspect="1"/>
          </p:cNvPicPr>
          <p:nvPr/>
        </p:nvPicPr>
        <p:blipFill>
          <a:blip r:embed="rId2"/>
          <a:stretch>
            <a:fillRect/>
          </a:stretch>
        </p:blipFill>
        <p:spPr>
          <a:xfrm>
            <a:off x="3021493" y="3647234"/>
            <a:ext cx="2229916" cy="2229916"/>
          </a:xfrm>
          <a:prstGeom prst="rect">
            <a:avLst/>
          </a:prstGeom>
        </p:spPr>
      </p:pic>
      <p:pic>
        <p:nvPicPr>
          <p:cNvPr id="3" name="Bildobjekt 2">
            <a:extLst>
              <a:ext uri="{FF2B5EF4-FFF2-40B4-BE49-F238E27FC236}">
                <a16:creationId xmlns:a16="http://schemas.microsoft.com/office/drawing/2014/main" id="{D3FB2DF5-92D5-6C25-356F-F1C25D3B7F0D}"/>
              </a:ext>
            </a:extLst>
          </p:cNvPr>
          <p:cNvPicPr>
            <a:picLocks noChangeAspect="1"/>
          </p:cNvPicPr>
          <p:nvPr/>
        </p:nvPicPr>
        <p:blipFill>
          <a:blip r:embed="rId3"/>
          <a:stretch>
            <a:fillRect/>
          </a:stretch>
        </p:blipFill>
        <p:spPr>
          <a:xfrm>
            <a:off x="5574436" y="3646378"/>
            <a:ext cx="2339461" cy="2339461"/>
          </a:xfrm>
          <a:prstGeom prst="rect">
            <a:avLst/>
          </a:prstGeom>
        </p:spPr>
      </p:pic>
    </p:spTree>
    <p:extLst>
      <p:ext uri="{BB962C8B-B14F-4D97-AF65-F5344CB8AC3E}">
        <p14:creationId xmlns:p14="http://schemas.microsoft.com/office/powerpoint/2010/main" val="29280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78CF4-0222-D859-60A3-9EBB68A52A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752D94C-595D-CD88-CD19-8186C3E8B8F7}"/>
              </a:ext>
            </a:extLst>
          </p:cNvPr>
          <p:cNvSpPr>
            <a:spLocks noGrp="1"/>
          </p:cNvSpPr>
          <p:nvPr>
            <p:ph type="title"/>
          </p:nvPr>
        </p:nvSpPr>
        <p:spPr/>
        <p:txBody>
          <a:bodyPr/>
          <a:lstStyle/>
          <a:p>
            <a:r>
              <a:rPr lang="sv-SE" dirty="0"/>
              <a:t>När har du brutit mot dopingreglerna?</a:t>
            </a:r>
          </a:p>
        </p:txBody>
      </p:sp>
      <p:sp>
        <p:nvSpPr>
          <p:cNvPr id="7" name="Platshållare för innehåll 2">
            <a:extLst>
              <a:ext uri="{FF2B5EF4-FFF2-40B4-BE49-F238E27FC236}">
                <a16:creationId xmlns:a16="http://schemas.microsoft.com/office/drawing/2014/main" id="{76867B7F-213B-6AEE-BEF1-3B524B04FA28}"/>
              </a:ext>
            </a:extLst>
          </p:cNvPr>
          <p:cNvSpPr>
            <a:spLocks noGrp="1"/>
          </p:cNvSpPr>
          <p:nvPr>
            <p:ph idx="1"/>
          </p:nvPr>
        </p:nvSpPr>
        <p:spPr>
          <a:xfrm>
            <a:off x="1097280" y="1929384"/>
            <a:ext cx="10256520" cy="4251960"/>
          </a:xfrm>
        </p:spPr>
        <p:txBody>
          <a:bodyPr>
            <a:normAutofit/>
          </a:bodyPr>
          <a:lstStyle/>
          <a:p>
            <a:pPr marL="108000" indent="0">
              <a:lnSpc>
                <a:spcPct val="100000"/>
              </a:lnSpc>
              <a:spcAft>
                <a:spcPts val="1800"/>
              </a:spcAft>
            </a:pPr>
            <a:r>
              <a:rPr lang="sv-SE" dirty="0"/>
              <a:t>Om du samarbetar med någon som brutit mot dopingreglerna och blivit avstängd. </a:t>
            </a:r>
          </a:p>
        </p:txBody>
      </p:sp>
      <p:pic>
        <p:nvPicPr>
          <p:cNvPr id="8" name="Bildobjekt 7">
            <a:extLst>
              <a:ext uri="{FF2B5EF4-FFF2-40B4-BE49-F238E27FC236}">
                <a16:creationId xmlns:a16="http://schemas.microsoft.com/office/drawing/2014/main" id="{3C3FA3FD-872E-B025-C87F-94A2699270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98092" y="3096659"/>
            <a:ext cx="2438806" cy="2438806"/>
          </a:xfrm>
          <a:prstGeom prst="rect">
            <a:avLst/>
          </a:prstGeom>
        </p:spPr>
      </p:pic>
      <p:sp>
        <p:nvSpPr>
          <p:cNvPr id="10" name="Multiplikationstecken 9">
            <a:extLst>
              <a:ext uri="{FF2B5EF4-FFF2-40B4-BE49-F238E27FC236}">
                <a16:creationId xmlns:a16="http://schemas.microsoft.com/office/drawing/2014/main" id="{56ADD51E-C8F6-2E0B-D3AC-9A003E814480}"/>
              </a:ext>
            </a:extLst>
          </p:cNvPr>
          <p:cNvSpPr/>
          <p:nvPr/>
        </p:nvSpPr>
        <p:spPr>
          <a:xfrm>
            <a:off x="5290662" y="3429000"/>
            <a:ext cx="1869756" cy="1861500"/>
          </a:xfrm>
          <a:prstGeom prst="mathMultiply">
            <a:avLst>
              <a:gd name="adj1" fmla="val 766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626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4420-6B9F-51C0-7E4C-3EF719ABF16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0ABA73A-63B7-9544-ABAA-CFA7C699BEAF}"/>
              </a:ext>
            </a:extLst>
          </p:cNvPr>
          <p:cNvSpPr>
            <a:spLocks noGrp="1"/>
          </p:cNvSpPr>
          <p:nvPr>
            <p:ph type="title"/>
          </p:nvPr>
        </p:nvSpPr>
        <p:spPr/>
        <p:txBody>
          <a:bodyPr/>
          <a:lstStyle/>
          <a:p>
            <a:r>
              <a:rPr lang="sv-SE" dirty="0"/>
              <a:t>När har du brutit mot dopingreglerna?</a:t>
            </a:r>
          </a:p>
        </p:txBody>
      </p:sp>
      <p:sp>
        <p:nvSpPr>
          <p:cNvPr id="5" name="Platshållare för innehåll 2">
            <a:extLst>
              <a:ext uri="{FF2B5EF4-FFF2-40B4-BE49-F238E27FC236}">
                <a16:creationId xmlns:a16="http://schemas.microsoft.com/office/drawing/2014/main" id="{F2FE3EC8-88A3-99F7-B3DC-7068B63C969B}"/>
              </a:ext>
            </a:extLst>
          </p:cNvPr>
          <p:cNvSpPr>
            <a:spLocks noGrp="1"/>
          </p:cNvSpPr>
          <p:nvPr>
            <p:ph idx="1"/>
          </p:nvPr>
        </p:nvSpPr>
        <p:spPr>
          <a:xfrm>
            <a:off x="1097280" y="1929384"/>
            <a:ext cx="10256520" cy="4251960"/>
          </a:xfrm>
        </p:spPr>
        <p:txBody>
          <a:bodyPr>
            <a:normAutofit/>
          </a:bodyPr>
          <a:lstStyle/>
          <a:p>
            <a:pPr marL="108000" indent="0">
              <a:lnSpc>
                <a:spcPct val="100000"/>
              </a:lnSpc>
              <a:spcAft>
                <a:spcPts val="1800"/>
              </a:spcAft>
              <a:buNone/>
            </a:pPr>
            <a:r>
              <a:rPr lang="sv-SE" dirty="0"/>
              <a:t>Om du hotar eller skrämmer någon så den inte vågar berätta om sånt som kan vara ett brott mot dopingreglerna.</a:t>
            </a:r>
          </a:p>
        </p:txBody>
      </p:sp>
      <p:pic>
        <p:nvPicPr>
          <p:cNvPr id="6" name="Bildobjekt 5">
            <a:extLst>
              <a:ext uri="{FF2B5EF4-FFF2-40B4-BE49-F238E27FC236}">
                <a16:creationId xmlns:a16="http://schemas.microsoft.com/office/drawing/2014/main" id="{A418AD82-E614-174E-E4A9-5760EAB4C4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1762" y="2859688"/>
            <a:ext cx="3057757" cy="3057757"/>
          </a:xfrm>
          <a:prstGeom prst="rect">
            <a:avLst/>
          </a:prstGeom>
        </p:spPr>
      </p:pic>
    </p:spTree>
    <p:extLst>
      <p:ext uri="{BB962C8B-B14F-4D97-AF65-F5344CB8AC3E}">
        <p14:creationId xmlns:p14="http://schemas.microsoft.com/office/powerpoint/2010/main" val="303198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C178B-115D-6030-56BD-DCBC8E7177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2E4E6F6-AB0A-0846-0C40-7B5C898DCB93}"/>
              </a:ext>
            </a:extLst>
          </p:cNvPr>
          <p:cNvSpPr>
            <a:spLocks noGrp="1"/>
          </p:cNvSpPr>
          <p:nvPr>
            <p:ph type="title"/>
          </p:nvPr>
        </p:nvSpPr>
        <p:spPr/>
        <p:txBody>
          <a:bodyPr/>
          <a:lstStyle/>
          <a:p>
            <a:r>
              <a:rPr lang="sv-SE" dirty="0"/>
              <a:t>Om du ser eller tror att någon bryter mot reglerna</a:t>
            </a:r>
          </a:p>
        </p:txBody>
      </p:sp>
      <p:sp>
        <p:nvSpPr>
          <p:cNvPr id="6" name="Platshållare för innehåll 2">
            <a:extLst>
              <a:ext uri="{FF2B5EF4-FFF2-40B4-BE49-F238E27FC236}">
                <a16:creationId xmlns:a16="http://schemas.microsoft.com/office/drawing/2014/main" id="{50076AD7-3409-CEBC-CE9E-ED990776D1F0}"/>
              </a:ext>
            </a:extLst>
          </p:cNvPr>
          <p:cNvSpPr>
            <a:spLocks noGrp="1"/>
          </p:cNvSpPr>
          <p:nvPr>
            <p:ph idx="1"/>
          </p:nvPr>
        </p:nvSpPr>
        <p:spPr>
          <a:xfrm>
            <a:off x="1097280" y="2045110"/>
            <a:ext cx="6168759" cy="4136234"/>
          </a:xfrm>
        </p:spPr>
        <p:txBody>
          <a:bodyPr>
            <a:normAutofit/>
          </a:bodyPr>
          <a:lstStyle/>
          <a:p>
            <a:pPr marL="108000" indent="0">
              <a:lnSpc>
                <a:spcPct val="100000"/>
              </a:lnSpc>
              <a:spcAft>
                <a:spcPts val="1800"/>
              </a:spcAft>
              <a:buNone/>
            </a:pPr>
            <a:r>
              <a:rPr lang="sv-SE" dirty="0"/>
              <a:t>Då kan du berätta det för Antidoping Sverige. </a:t>
            </a:r>
          </a:p>
          <a:p>
            <a:pPr marL="108000" indent="0">
              <a:lnSpc>
                <a:spcPct val="100000"/>
              </a:lnSpc>
              <a:spcAft>
                <a:spcPts val="1800"/>
              </a:spcAft>
              <a:buNone/>
            </a:pPr>
            <a:r>
              <a:rPr lang="sv-SE" dirty="0"/>
              <a:t>Du behöver inte säga vem du är.</a:t>
            </a:r>
          </a:p>
          <a:p>
            <a:pPr marL="108000" indent="0">
              <a:lnSpc>
                <a:spcPct val="100000"/>
              </a:lnSpc>
              <a:spcAft>
                <a:spcPts val="1800"/>
              </a:spcAft>
              <a:buNone/>
            </a:pPr>
            <a:r>
              <a:rPr lang="sv-SE" dirty="0"/>
              <a:t>Då hjälper du så vi alla kan idrotta rättvist.</a:t>
            </a:r>
          </a:p>
          <a:p>
            <a:pPr marL="108000" indent="0">
              <a:lnSpc>
                <a:spcPct val="100000"/>
              </a:lnSpc>
              <a:spcAft>
                <a:spcPts val="1800"/>
              </a:spcAft>
              <a:buNone/>
            </a:pPr>
            <a:r>
              <a:rPr lang="sv-SE" dirty="0"/>
              <a:t>Du hjälper också den som fuskar.</a:t>
            </a:r>
          </a:p>
        </p:txBody>
      </p:sp>
      <p:grpSp>
        <p:nvGrpSpPr>
          <p:cNvPr id="4" name="Grupp 3">
            <a:extLst>
              <a:ext uri="{FF2B5EF4-FFF2-40B4-BE49-F238E27FC236}">
                <a16:creationId xmlns:a16="http://schemas.microsoft.com/office/drawing/2014/main" id="{54CE8733-2561-A03E-2E22-6A94777647E6}"/>
              </a:ext>
            </a:extLst>
          </p:cNvPr>
          <p:cNvGrpSpPr/>
          <p:nvPr/>
        </p:nvGrpSpPr>
        <p:grpSpPr>
          <a:xfrm>
            <a:off x="7351731" y="2116989"/>
            <a:ext cx="3803949" cy="3803949"/>
            <a:chOff x="7156296" y="2225143"/>
            <a:chExt cx="3803949" cy="3803949"/>
          </a:xfrm>
        </p:grpSpPr>
        <p:pic>
          <p:nvPicPr>
            <p:cNvPr id="7" name="Bildobjekt 6">
              <a:extLst>
                <a:ext uri="{FF2B5EF4-FFF2-40B4-BE49-F238E27FC236}">
                  <a16:creationId xmlns:a16="http://schemas.microsoft.com/office/drawing/2014/main" id="{35DFC9EC-2CA9-A79F-5649-0E7627793277}"/>
                </a:ext>
              </a:extLst>
            </p:cNvPr>
            <p:cNvPicPr>
              <a:picLocks noChangeAspect="1"/>
            </p:cNvPicPr>
            <p:nvPr/>
          </p:nvPicPr>
          <p:blipFill>
            <a:blip r:embed="rId2"/>
            <a:stretch>
              <a:fillRect/>
            </a:stretch>
          </p:blipFill>
          <p:spPr>
            <a:xfrm>
              <a:off x="7156296" y="2225143"/>
              <a:ext cx="3803949" cy="3803949"/>
            </a:xfrm>
            <a:prstGeom prst="rect">
              <a:avLst/>
            </a:prstGeom>
          </p:spPr>
        </p:pic>
        <p:sp>
          <p:nvSpPr>
            <p:cNvPr id="3" name="Rektangel 2">
              <a:extLst>
                <a:ext uri="{FF2B5EF4-FFF2-40B4-BE49-F238E27FC236}">
                  <a16:creationId xmlns:a16="http://schemas.microsoft.com/office/drawing/2014/main" id="{D55B1C51-07A0-2941-2D04-30FEF494052A}"/>
                </a:ext>
              </a:extLst>
            </p:cNvPr>
            <p:cNvSpPr/>
            <p:nvPr/>
          </p:nvSpPr>
          <p:spPr>
            <a:xfrm rot="19930241">
              <a:off x="8506515" y="3930555"/>
              <a:ext cx="978199" cy="248500"/>
            </a:xfrm>
            <a:prstGeom prst="rect">
              <a:avLst/>
            </a:prstGeom>
            <a:solidFill>
              <a:srgbClr val="F1F9FD"/>
            </a:solidFill>
            <a:ln>
              <a:solidFill>
                <a:srgbClr val="F1F9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5" name="Bildobjekt 4">
            <a:extLst>
              <a:ext uri="{FF2B5EF4-FFF2-40B4-BE49-F238E27FC236}">
                <a16:creationId xmlns:a16="http://schemas.microsoft.com/office/drawing/2014/main" id="{51B960C7-23C3-59C2-B5F8-CB5388812763}"/>
              </a:ext>
            </a:extLst>
          </p:cNvPr>
          <p:cNvPicPr>
            <a:picLocks noChangeAspect="1"/>
          </p:cNvPicPr>
          <p:nvPr/>
        </p:nvPicPr>
        <p:blipFill>
          <a:blip r:embed="rId3"/>
          <a:stretch>
            <a:fillRect/>
          </a:stretch>
        </p:blipFill>
        <p:spPr>
          <a:xfrm rot="19981728">
            <a:off x="8574900" y="3447102"/>
            <a:ext cx="640686" cy="640686"/>
          </a:xfrm>
          <a:prstGeom prst="rect">
            <a:avLst/>
          </a:prstGeom>
        </p:spPr>
      </p:pic>
    </p:spTree>
    <p:extLst>
      <p:ext uri="{BB962C8B-B14F-4D97-AF65-F5344CB8AC3E}">
        <p14:creationId xmlns:p14="http://schemas.microsoft.com/office/powerpoint/2010/main" val="168221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6B5FFA8-E436-C7DE-3016-137AD267DA58}"/>
              </a:ext>
            </a:extLst>
          </p:cNvPr>
          <p:cNvSpPr>
            <a:spLocks noGrp="1"/>
          </p:cNvSpPr>
          <p:nvPr>
            <p:ph type="body" sz="quarter" idx="13"/>
          </p:nvPr>
        </p:nvSpPr>
        <p:spPr/>
        <p:txBody>
          <a:bodyPr/>
          <a:lstStyle/>
          <a:p>
            <a:r>
              <a:rPr lang="sv-SE" dirty="0"/>
              <a:t>Vad kan du?</a:t>
            </a:r>
          </a:p>
        </p:txBody>
      </p:sp>
      <p:sp>
        <p:nvSpPr>
          <p:cNvPr id="3" name="Platshållare för text 2">
            <a:extLst>
              <a:ext uri="{FF2B5EF4-FFF2-40B4-BE49-F238E27FC236}">
                <a16:creationId xmlns:a16="http://schemas.microsoft.com/office/drawing/2014/main" id="{4C1D55A1-E21A-641A-86BB-466467DDC143}"/>
              </a:ext>
            </a:extLst>
          </p:cNvPr>
          <p:cNvSpPr>
            <a:spLocks noGrp="1"/>
          </p:cNvSpPr>
          <p:nvPr>
            <p:ph type="body" sz="quarter" idx="14"/>
          </p:nvPr>
        </p:nvSpPr>
        <p:spPr/>
        <p:txBody>
          <a:bodyPr>
            <a:normAutofit/>
          </a:bodyPr>
          <a:lstStyle/>
          <a:p>
            <a:r>
              <a:rPr lang="sv-SE" dirty="0"/>
              <a:t>Om dopingregler</a:t>
            </a:r>
          </a:p>
        </p:txBody>
      </p:sp>
    </p:spTree>
    <p:extLst>
      <p:ext uri="{BB962C8B-B14F-4D97-AF65-F5344CB8AC3E}">
        <p14:creationId xmlns:p14="http://schemas.microsoft.com/office/powerpoint/2010/main" val="93450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C23B8-A518-1015-195D-456546159981}"/>
              </a:ext>
            </a:extLst>
          </p:cNvPr>
          <p:cNvSpPr>
            <a:spLocks noGrp="1"/>
          </p:cNvSpPr>
          <p:nvPr>
            <p:ph type="title"/>
          </p:nvPr>
        </p:nvSpPr>
        <p:spPr/>
        <p:txBody>
          <a:bodyPr/>
          <a:lstStyle/>
          <a:p>
            <a:r>
              <a:rPr lang="sv-SE" dirty="0"/>
              <a:t>Dopingregler</a:t>
            </a:r>
          </a:p>
        </p:txBody>
      </p:sp>
      <p:sp>
        <p:nvSpPr>
          <p:cNvPr id="3" name="Platshållare för innehåll 2">
            <a:extLst>
              <a:ext uri="{FF2B5EF4-FFF2-40B4-BE49-F238E27FC236}">
                <a16:creationId xmlns:a16="http://schemas.microsoft.com/office/drawing/2014/main" id="{5A23092A-35AB-8454-B09E-A258ACD9D002}"/>
              </a:ext>
            </a:extLst>
          </p:cNvPr>
          <p:cNvSpPr>
            <a:spLocks noGrp="1"/>
          </p:cNvSpPr>
          <p:nvPr>
            <p:ph idx="1"/>
          </p:nvPr>
        </p:nvSpPr>
        <p:spPr>
          <a:xfrm>
            <a:off x="1097280" y="1988820"/>
            <a:ext cx="10058400" cy="3880274"/>
          </a:xfrm>
        </p:spPr>
        <p:txBody>
          <a:bodyPr>
            <a:normAutofit/>
          </a:bodyPr>
          <a:lstStyle/>
          <a:p>
            <a:pPr marL="108000" indent="0">
              <a:lnSpc>
                <a:spcPct val="100000"/>
              </a:lnSpc>
              <a:spcAft>
                <a:spcPts val="1800"/>
              </a:spcAft>
              <a:buClr>
                <a:schemeClr val="tx1"/>
              </a:buClr>
              <a:buNone/>
            </a:pPr>
            <a:r>
              <a:rPr lang="sv-SE" dirty="0"/>
              <a:t>Dopingreglerna gäller för nästan alla som idrottar eller är med i en idrottsförening.</a:t>
            </a:r>
          </a:p>
          <a:p>
            <a:pPr marL="108000" indent="0">
              <a:lnSpc>
                <a:spcPct val="100000"/>
              </a:lnSpc>
              <a:spcAft>
                <a:spcPts val="1800"/>
              </a:spcAft>
              <a:buClr>
                <a:schemeClr val="tx1"/>
              </a:buClr>
              <a:buNone/>
            </a:pPr>
            <a:r>
              <a:rPr lang="sv-SE" dirty="0"/>
              <a:t>Samma regler gäller för alla idrottare i hela världen. </a:t>
            </a:r>
          </a:p>
          <a:p>
            <a:endParaRPr lang="sv-SE" dirty="0"/>
          </a:p>
        </p:txBody>
      </p:sp>
      <p:pic>
        <p:nvPicPr>
          <p:cNvPr id="4" name="Bildobjekt 3">
            <a:extLst>
              <a:ext uri="{FF2B5EF4-FFF2-40B4-BE49-F238E27FC236}">
                <a16:creationId xmlns:a16="http://schemas.microsoft.com/office/drawing/2014/main" id="{EC8E16F7-0B95-61E8-ADE9-C1F869A2EA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56318" y="3656360"/>
            <a:ext cx="2097020" cy="2097020"/>
          </a:xfrm>
          <a:prstGeom prst="rect">
            <a:avLst/>
          </a:prstGeom>
        </p:spPr>
      </p:pic>
      <p:pic>
        <p:nvPicPr>
          <p:cNvPr id="5" name="Bildobjekt 4">
            <a:extLst>
              <a:ext uri="{FF2B5EF4-FFF2-40B4-BE49-F238E27FC236}">
                <a16:creationId xmlns:a16="http://schemas.microsoft.com/office/drawing/2014/main" id="{C8E48AFC-350C-F162-C602-322EB0DC941D}"/>
              </a:ext>
            </a:extLst>
          </p:cNvPr>
          <p:cNvPicPr>
            <a:picLocks noChangeAspect="1"/>
          </p:cNvPicPr>
          <p:nvPr/>
        </p:nvPicPr>
        <p:blipFill>
          <a:blip r:embed="rId3"/>
          <a:stretch>
            <a:fillRect/>
          </a:stretch>
        </p:blipFill>
        <p:spPr>
          <a:xfrm>
            <a:off x="7680498" y="3656360"/>
            <a:ext cx="2097020" cy="2097020"/>
          </a:xfrm>
          <a:prstGeom prst="rect">
            <a:avLst/>
          </a:prstGeom>
        </p:spPr>
      </p:pic>
      <p:pic>
        <p:nvPicPr>
          <p:cNvPr id="6" name="Bildobjekt 5">
            <a:extLst>
              <a:ext uri="{FF2B5EF4-FFF2-40B4-BE49-F238E27FC236}">
                <a16:creationId xmlns:a16="http://schemas.microsoft.com/office/drawing/2014/main" id="{29250D25-D08C-E1F9-D803-C97AA5BEBC73}"/>
              </a:ext>
            </a:extLst>
          </p:cNvPr>
          <p:cNvPicPr>
            <a:picLocks noChangeAspect="1"/>
          </p:cNvPicPr>
          <p:nvPr/>
        </p:nvPicPr>
        <p:blipFill>
          <a:blip r:embed="rId4"/>
          <a:srcRect t="24202"/>
          <a:stretch/>
        </p:blipFill>
        <p:spPr>
          <a:xfrm>
            <a:off x="4524440" y="3772074"/>
            <a:ext cx="2766630" cy="2097020"/>
          </a:xfrm>
          <a:prstGeom prst="rect">
            <a:avLst/>
          </a:prstGeom>
        </p:spPr>
      </p:pic>
    </p:spTree>
    <p:extLst>
      <p:ext uri="{BB962C8B-B14F-4D97-AF65-F5344CB8AC3E}">
        <p14:creationId xmlns:p14="http://schemas.microsoft.com/office/powerpoint/2010/main" val="42338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3FAEA-EB25-BFD4-F868-1CD63923E06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C01B552-36F9-7DBC-97C8-970D389802D0}"/>
              </a:ext>
            </a:extLst>
          </p:cNvPr>
          <p:cNvSpPr>
            <a:spLocks noGrp="1"/>
          </p:cNvSpPr>
          <p:nvPr>
            <p:ph type="title"/>
          </p:nvPr>
        </p:nvSpPr>
        <p:spPr>
          <a:xfrm>
            <a:off x="457200" y="594359"/>
            <a:ext cx="3200400" cy="3592630"/>
          </a:xfrm>
        </p:spPr>
        <p:txBody>
          <a:bodyPr/>
          <a:lstStyle/>
          <a:p>
            <a:r>
              <a:rPr lang="sv-SE" dirty="0"/>
              <a:t>Berätta om några olika sätt som bryter mot dopingreglerna.</a:t>
            </a:r>
          </a:p>
        </p:txBody>
      </p:sp>
      <p:pic>
        <p:nvPicPr>
          <p:cNvPr id="8" name="Bildobjekt 7">
            <a:extLst>
              <a:ext uri="{FF2B5EF4-FFF2-40B4-BE49-F238E27FC236}">
                <a16:creationId xmlns:a16="http://schemas.microsoft.com/office/drawing/2014/main" id="{9C4B6A51-ECB0-140C-BD8D-867ADF1CA4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42581" y="3988904"/>
            <a:ext cx="1789306" cy="1789306"/>
          </a:xfrm>
          <a:prstGeom prst="rect">
            <a:avLst/>
          </a:prstGeom>
        </p:spPr>
      </p:pic>
      <p:pic>
        <p:nvPicPr>
          <p:cNvPr id="9" name="Bildobjekt 8">
            <a:extLst>
              <a:ext uri="{FF2B5EF4-FFF2-40B4-BE49-F238E27FC236}">
                <a16:creationId xmlns:a16="http://schemas.microsoft.com/office/drawing/2014/main" id="{AC26EC2D-3EE7-D988-5C74-8191764A9309}"/>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272216" y="1879396"/>
            <a:ext cx="1930036" cy="828638"/>
          </a:xfrm>
          <a:prstGeom prst="rect">
            <a:avLst/>
          </a:prstGeom>
        </p:spPr>
      </p:pic>
      <p:pic>
        <p:nvPicPr>
          <p:cNvPr id="10" name="Bildobjekt 9">
            <a:extLst>
              <a:ext uri="{FF2B5EF4-FFF2-40B4-BE49-F238E27FC236}">
                <a16:creationId xmlns:a16="http://schemas.microsoft.com/office/drawing/2014/main" id="{84653E23-8011-95AA-55C4-2A438F54AD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8074" y="4271918"/>
            <a:ext cx="1381417" cy="1385202"/>
          </a:xfrm>
          <a:prstGeom prst="rect">
            <a:avLst/>
          </a:prstGeom>
        </p:spPr>
      </p:pic>
      <p:pic>
        <p:nvPicPr>
          <p:cNvPr id="11" name="Bildobjekt 10">
            <a:extLst>
              <a:ext uri="{FF2B5EF4-FFF2-40B4-BE49-F238E27FC236}">
                <a16:creationId xmlns:a16="http://schemas.microsoft.com/office/drawing/2014/main" id="{1B077E1D-4E03-94FC-7968-1071714E51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19823" y="1504005"/>
            <a:ext cx="1557918" cy="1554881"/>
          </a:xfrm>
          <a:prstGeom prst="rect">
            <a:avLst/>
          </a:prstGeom>
        </p:spPr>
      </p:pic>
      <p:pic>
        <p:nvPicPr>
          <p:cNvPr id="5" name="Bildobjekt 4">
            <a:extLst>
              <a:ext uri="{FF2B5EF4-FFF2-40B4-BE49-F238E27FC236}">
                <a16:creationId xmlns:a16="http://schemas.microsoft.com/office/drawing/2014/main" id="{9ED3416D-94E4-E7AF-FC5F-300B16D996F2}"/>
              </a:ext>
            </a:extLst>
          </p:cNvPr>
          <p:cNvPicPr>
            <a:picLocks noChangeAspect="1"/>
          </p:cNvPicPr>
          <p:nvPr/>
        </p:nvPicPr>
        <p:blipFill>
          <a:blip r:embed="rId6"/>
          <a:stretch>
            <a:fillRect/>
          </a:stretch>
        </p:blipFill>
        <p:spPr>
          <a:xfrm>
            <a:off x="5045381" y="3897906"/>
            <a:ext cx="1275153" cy="1759214"/>
          </a:xfrm>
          <a:prstGeom prst="rect">
            <a:avLst/>
          </a:prstGeom>
        </p:spPr>
      </p:pic>
      <p:grpSp>
        <p:nvGrpSpPr>
          <p:cNvPr id="6" name="Grupp 5">
            <a:extLst>
              <a:ext uri="{FF2B5EF4-FFF2-40B4-BE49-F238E27FC236}">
                <a16:creationId xmlns:a16="http://schemas.microsoft.com/office/drawing/2014/main" id="{CEA1AC6D-97F0-EC38-7DCB-828954B60296}"/>
              </a:ext>
            </a:extLst>
          </p:cNvPr>
          <p:cNvGrpSpPr/>
          <p:nvPr/>
        </p:nvGrpSpPr>
        <p:grpSpPr>
          <a:xfrm>
            <a:off x="4773912" y="1742060"/>
            <a:ext cx="2014799" cy="1297228"/>
            <a:chOff x="4798772" y="1659363"/>
            <a:chExt cx="2014799" cy="1297228"/>
          </a:xfrm>
        </p:grpSpPr>
        <p:pic>
          <p:nvPicPr>
            <p:cNvPr id="3" name="Bildobjekt 2">
              <a:extLst>
                <a:ext uri="{FF2B5EF4-FFF2-40B4-BE49-F238E27FC236}">
                  <a16:creationId xmlns:a16="http://schemas.microsoft.com/office/drawing/2014/main" id="{0F93CC03-6FA7-EB35-ED9B-C01E188046E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98772" y="1659363"/>
              <a:ext cx="1297228" cy="1297228"/>
            </a:xfrm>
            <a:prstGeom prst="rect">
              <a:avLst/>
            </a:prstGeom>
          </p:spPr>
        </p:pic>
        <p:pic>
          <p:nvPicPr>
            <p:cNvPr id="4" name="Bildobjekt 3">
              <a:extLst>
                <a:ext uri="{FF2B5EF4-FFF2-40B4-BE49-F238E27FC236}">
                  <a16:creationId xmlns:a16="http://schemas.microsoft.com/office/drawing/2014/main" id="{2FE46202-DE85-097F-F611-F59D19A9B402}"/>
                </a:ext>
              </a:extLst>
            </p:cNvPr>
            <p:cNvPicPr>
              <a:picLocks noChangeAspect="1"/>
            </p:cNvPicPr>
            <p:nvPr/>
          </p:nvPicPr>
          <p:blipFill>
            <a:blip r:embed="rId8"/>
            <a:stretch>
              <a:fillRect/>
            </a:stretch>
          </p:blipFill>
          <p:spPr>
            <a:xfrm>
              <a:off x="5877218" y="1771681"/>
              <a:ext cx="936353" cy="936353"/>
            </a:xfrm>
            <a:prstGeom prst="rect">
              <a:avLst/>
            </a:prstGeom>
          </p:spPr>
        </p:pic>
      </p:grpSp>
    </p:spTree>
    <p:extLst>
      <p:ext uri="{BB962C8B-B14F-4D97-AF65-F5344CB8AC3E}">
        <p14:creationId xmlns:p14="http://schemas.microsoft.com/office/powerpoint/2010/main" val="131595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7C21F4-80AD-0842-83CF-EE57D0E6420A}"/>
              </a:ext>
            </a:extLst>
          </p:cNvPr>
          <p:cNvSpPr>
            <a:spLocks noGrp="1"/>
          </p:cNvSpPr>
          <p:nvPr>
            <p:ph type="title"/>
          </p:nvPr>
        </p:nvSpPr>
        <p:spPr>
          <a:xfrm>
            <a:off x="457200" y="594359"/>
            <a:ext cx="3200400" cy="3592630"/>
          </a:xfrm>
        </p:spPr>
        <p:txBody>
          <a:bodyPr/>
          <a:lstStyle/>
          <a:p>
            <a:pPr algn="ctr"/>
            <a:r>
              <a:rPr lang="sv-SE" dirty="0"/>
              <a:t>Vem kan du fråga om du undrar något om doping?</a:t>
            </a:r>
          </a:p>
        </p:txBody>
      </p:sp>
      <p:pic>
        <p:nvPicPr>
          <p:cNvPr id="4" name="Bildobjekt 3">
            <a:extLst>
              <a:ext uri="{FF2B5EF4-FFF2-40B4-BE49-F238E27FC236}">
                <a16:creationId xmlns:a16="http://schemas.microsoft.com/office/drawing/2014/main" id="{8AEEFFCD-56CC-4D76-0D47-F228CA256FF9}"/>
              </a:ext>
            </a:extLst>
          </p:cNvPr>
          <p:cNvPicPr>
            <a:picLocks noChangeAspect="1"/>
          </p:cNvPicPr>
          <p:nvPr/>
        </p:nvPicPr>
        <p:blipFill>
          <a:blip r:embed="rId2"/>
          <a:stretch>
            <a:fillRect/>
          </a:stretch>
        </p:blipFill>
        <p:spPr>
          <a:xfrm>
            <a:off x="6183395" y="1645920"/>
            <a:ext cx="3353024" cy="3353024"/>
          </a:xfrm>
          <a:prstGeom prst="rect">
            <a:avLst/>
          </a:prstGeom>
        </p:spPr>
      </p:pic>
      <p:sp>
        <p:nvSpPr>
          <p:cNvPr id="5" name="textruta 4">
            <a:extLst>
              <a:ext uri="{FF2B5EF4-FFF2-40B4-BE49-F238E27FC236}">
                <a16:creationId xmlns:a16="http://schemas.microsoft.com/office/drawing/2014/main" id="{F00834A6-E607-8D8E-6947-FB0147CADF61}"/>
              </a:ext>
            </a:extLst>
          </p:cNvPr>
          <p:cNvSpPr txBox="1"/>
          <p:nvPr/>
        </p:nvSpPr>
        <p:spPr>
          <a:xfrm>
            <a:off x="5077609" y="5989319"/>
            <a:ext cx="6215231" cy="400110"/>
          </a:xfrm>
          <a:prstGeom prst="rect">
            <a:avLst/>
          </a:prstGeom>
          <a:noFill/>
        </p:spPr>
        <p:txBody>
          <a:bodyPr wrap="square" rtlCol="0">
            <a:spAutoFit/>
          </a:bodyPr>
          <a:lstStyle/>
          <a:p>
            <a:r>
              <a:rPr lang="sv-SE" sz="1000" dirty="0"/>
              <a:t>Svar: Du kan fråga en tränare, stödperson eller annan som gjort utbildningen Ren Vinnare. Du kan också fråga Antidoping Sverige.</a:t>
            </a:r>
          </a:p>
        </p:txBody>
      </p:sp>
    </p:spTree>
    <p:extLst>
      <p:ext uri="{BB962C8B-B14F-4D97-AF65-F5344CB8AC3E}">
        <p14:creationId xmlns:p14="http://schemas.microsoft.com/office/powerpoint/2010/main" val="179135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E294-84F5-839F-1E12-99F2F3D0AD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F645CA-6770-715A-DFBA-8DBE9F911BC2}"/>
              </a:ext>
            </a:extLst>
          </p:cNvPr>
          <p:cNvSpPr>
            <a:spLocks noGrp="1"/>
          </p:cNvSpPr>
          <p:nvPr>
            <p:ph type="title"/>
          </p:nvPr>
        </p:nvSpPr>
        <p:spPr/>
        <p:txBody>
          <a:bodyPr/>
          <a:lstStyle/>
          <a:p>
            <a:r>
              <a:rPr lang="sv-SE" dirty="0"/>
              <a:t>Vad händer om du brutit mot reglerna?</a:t>
            </a:r>
          </a:p>
        </p:txBody>
      </p:sp>
      <p:sp>
        <p:nvSpPr>
          <p:cNvPr id="4" name="Platshållare för innehåll 2">
            <a:extLst>
              <a:ext uri="{FF2B5EF4-FFF2-40B4-BE49-F238E27FC236}">
                <a16:creationId xmlns:a16="http://schemas.microsoft.com/office/drawing/2014/main" id="{33C85454-82DC-AC6E-BE79-B90F8DE8D92C}"/>
              </a:ext>
            </a:extLst>
          </p:cNvPr>
          <p:cNvSpPr>
            <a:spLocks noGrp="1"/>
          </p:cNvSpPr>
          <p:nvPr>
            <p:ph idx="1"/>
          </p:nvPr>
        </p:nvSpPr>
        <p:spPr>
          <a:xfrm>
            <a:off x="1097280" y="1929384"/>
            <a:ext cx="8035962" cy="4251960"/>
          </a:xfrm>
        </p:spPr>
        <p:txBody>
          <a:bodyPr>
            <a:normAutofit/>
          </a:bodyPr>
          <a:lstStyle/>
          <a:p>
            <a:pPr marL="108000">
              <a:lnSpc>
                <a:spcPct val="100000"/>
              </a:lnSpc>
              <a:spcAft>
                <a:spcPts val="1800"/>
              </a:spcAft>
            </a:pPr>
            <a:r>
              <a:rPr lang="sv-SE" dirty="0"/>
              <a:t>Antidoping Sverige är dom som utreder. Så här går det till:</a:t>
            </a:r>
            <a:br>
              <a:rPr lang="sv-SE" dirty="0"/>
            </a:br>
            <a:br>
              <a:rPr lang="sv-SE" dirty="0"/>
            </a:br>
            <a:endParaRPr lang="sv-SE" dirty="0"/>
          </a:p>
          <a:p>
            <a:pPr marL="359460" indent="-342900">
              <a:lnSpc>
                <a:spcPct val="100000"/>
              </a:lnSpc>
              <a:spcAft>
                <a:spcPts val="1800"/>
              </a:spcAft>
              <a:buFont typeface="Wingdings" panose="05000000000000000000" pitchFamily="2" charset="2"/>
              <a:buChar char="Ø"/>
            </a:pPr>
            <a:r>
              <a:rPr lang="sv-SE" dirty="0"/>
              <a:t>Först berättar Antidoping Sverige för dig som idrottar vad du har brutit mot för regel. </a:t>
            </a:r>
          </a:p>
          <a:p>
            <a:pPr marL="450900" indent="-342900">
              <a:lnSpc>
                <a:spcPct val="100000"/>
              </a:lnSpc>
              <a:spcAft>
                <a:spcPts val="1800"/>
              </a:spcAft>
              <a:buFont typeface="Wingdings" panose="05000000000000000000" pitchFamily="2" charset="2"/>
              <a:buChar char="Ø"/>
            </a:pPr>
            <a:endParaRPr lang="sv-SE" dirty="0"/>
          </a:p>
          <a:p>
            <a:pPr marL="359460" indent="-342900">
              <a:lnSpc>
                <a:spcPct val="100000"/>
              </a:lnSpc>
              <a:spcAft>
                <a:spcPts val="1800"/>
              </a:spcAft>
              <a:buFont typeface="Wingdings" panose="05000000000000000000" pitchFamily="2" charset="2"/>
              <a:buChar char="Ø"/>
            </a:pPr>
            <a:r>
              <a:rPr lang="sv-SE" dirty="0"/>
              <a:t>Sen får din idrottsförening och idrottsförbundet veta.</a:t>
            </a:r>
          </a:p>
          <a:p>
            <a:endParaRPr lang="sv-SE" sz="2200" dirty="0"/>
          </a:p>
        </p:txBody>
      </p:sp>
      <p:grpSp>
        <p:nvGrpSpPr>
          <p:cNvPr id="9" name="Grupp 8">
            <a:extLst>
              <a:ext uri="{FF2B5EF4-FFF2-40B4-BE49-F238E27FC236}">
                <a16:creationId xmlns:a16="http://schemas.microsoft.com/office/drawing/2014/main" id="{590A2B2F-88E9-2D0A-325D-5E53F0C4D6DD}"/>
              </a:ext>
            </a:extLst>
          </p:cNvPr>
          <p:cNvGrpSpPr/>
          <p:nvPr/>
        </p:nvGrpSpPr>
        <p:grpSpPr>
          <a:xfrm>
            <a:off x="9086907" y="1929384"/>
            <a:ext cx="2068773" cy="4237065"/>
            <a:chOff x="9086907" y="1929384"/>
            <a:chExt cx="2068773" cy="4237065"/>
          </a:xfrm>
        </p:grpSpPr>
        <p:grpSp>
          <p:nvGrpSpPr>
            <p:cNvPr id="3" name="Grupp 2">
              <a:extLst>
                <a:ext uri="{FF2B5EF4-FFF2-40B4-BE49-F238E27FC236}">
                  <a16:creationId xmlns:a16="http://schemas.microsoft.com/office/drawing/2014/main" id="{2EC5CC00-5E41-A666-36F6-5846313E0DB4}"/>
                </a:ext>
              </a:extLst>
            </p:cNvPr>
            <p:cNvGrpSpPr/>
            <p:nvPr/>
          </p:nvGrpSpPr>
          <p:grpSpPr>
            <a:xfrm>
              <a:off x="9086907" y="1929384"/>
              <a:ext cx="2068773" cy="4237065"/>
              <a:chOff x="9530576" y="2055813"/>
              <a:chExt cx="2068773" cy="4237065"/>
            </a:xfrm>
          </p:grpSpPr>
          <p:pic>
            <p:nvPicPr>
              <p:cNvPr id="5" name="Bildobjekt 4">
                <a:extLst>
                  <a:ext uri="{FF2B5EF4-FFF2-40B4-BE49-F238E27FC236}">
                    <a16:creationId xmlns:a16="http://schemas.microsoft.com/office/drawing/2014/main" id="{3D959B02-ECFD-0937-05DC-59EC9F4EB11B}"/>
                  </a:ext>
                </a:extLst>
              </p:cNvPr>
              <p:cNvPicPr>
                <a:picLocks noChangeAspect="1"/>
              </p:cNvPicPr>
              <p:nvPr/>
            </p:nvPicPr>
            <p:blipFill>
              <a:blip r:embed="rId2"/>
              <a:stretch>
                <a:fillRect/>
              </a:stretch>
            </p:blipFill>
            <p:spPr>
              <a:xfrm>
                <a:off x="9530576" y="2055813"/>
                <a:ext cx="2068772" cy="2068772"/>
              </a:xfrm>
              <a:prstGeom prst="rect">
                <a:avLst/>
              </a:prstGeom>
            </p:spPr>
          </p:pic>
          <p:pic>
            <p:nvPicPr>
              <p:cNvPr id="6" name="Bildobjekt 5">
                <a:extLst>
                  <a:ext uri="{FF2B5EF4-FFF2-40B4-BE49-F238E27FC236}">
                    <a16:creationId xmlns:a16="http://schemas.microsoft.com/office/drawing/2014/main" id="{940CB3FB-89AF-B3B3-FE2E-9D4051F9C60F}"/>
                  </a:ext>
                </a:extLst>
              </p:cNvPr>
              <p:cNvPicPr>
                <a:picLocks noChangeAspect="1"/>
              </p:cNvPicPr>
              <p:nvPr/>
            </p:nvPicPr>
            <p:blipFill>
              <a:blip r:embed="rId3"/>
              <a:stretch>
                <a:fillRect/>
              </a:stretch>
            </p:blipFill>
            <p:spPr>
              <a:xfrm>
                <a:off x="9530577" y="4224106"/>
                <a:ext cx="2068772" cy="2068772"/>
              </a:xfrm>
              <a:prstGeom prst="rect">
                <a:avLst/>
              </a:prstGeom>
            </p:spPr>
          </p:pic>
        </p:grpSp>
        <p:pic>
          <p:nvPicPr>
            <p:cNvPr id="7" name="Bildobjekt 6">
              <a:extLst>
                <a:ext uri="{FF2B5EF4-FFF2-40B4-BE49-F238E27FC236}">
                  <a16:creationId xmlns:a16="http://schemas.microsoft.com/office/drawing/2014/main" id="{3F28ECDD-F481-2026-FBD9-CA43CA88DD64}"/>
                </a:ext>
              </a:extLst>
            </p:cNvPr>
            <p:cNvPicPr>
              <a:picLocks noChangeAspect="1"/>
            </p:cNvPicPr>
            <p:nvPr/>
          </p:nvPicPr>
          <p:blipFill>
            <a:blip r:embed="rId4"/>
            <a:stretch>
              <a:fillRect/>
            </a:stretch>
          </p:blipFill>
          <p:spPr>
            <a:xfrm>
              <a:off x="9508323" y="3494077"/>
              <a:ext cx="368840" cy="368840"/>
            </a:xfrm>
            <a:prstGeom prst="rect">
              <a:avLst/>
            </a:prstGeom>
          </p:spPr>
        </p:pic>
        <p:pic>
          <p:nvPicPr>
            <p:cNvPr id="8" name="Bildobjekt 7">
              <a:extLst>
                <a:ext uri="{FF2B5EF4-FFF2-40B4-BE49-F238E27FC236}">
                  <a16:creationId xmlns:a16="http://schemas.microsoft.com/office/drawing/2014/main" id="{A14F7D0F-B8C5-D7D1-0A58-8F502A9301AA}"/>
                </a:ext>
              </a:extLst>
            </p:cNvPr>
            <p:cNvPicPr>
              <a:picLocks noChangeAspect="1"/>
            </p:cNvPicPr>
            <p:nvPr/>
          </p:nvPicPr>
          <p:blipFill>
            <a:blip r:embed="rId4"/>
            <a:stretch>
              <a:fillRect/>
            </a:stretch>
          </p:blipFill>
          <p:spPr>
            <a:xfrm>
              <a:off x="9538704" y="5384729"/>
              <a:ext cx="356239" cy="356239"/>
            </a:xfrm>
            <a:prstGeom prst="rect">
              <a:avLst/>
            </a:prstGeom>
          </p:spPr>
        </p:pic>
      </p:grpSp>
    </p:spTree>
    <p:extLst>
      <p:ext uri="{BB962C8B-B14F-4D97-AF65-F5344CB8AC3E}">
        <p14:creationId xmlns:p14="http://schemas.microsoft.com/office/powerpoint/2010/main" val="3409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0BBA-A8A9-7CB6-1A82-FA7D965B017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3EF4830-1AB5-6180-A03F-3589DDFFD968}"/>
              </a:ext>
            </a:extLst>
          </p:cNvPr>
          <p:cNvSpPr>
            <a:spLocks noGrp="1"/>
          </p:cNvSpPr>
          <p:nvPr>
            <p:ph type="title"/>
          </p:nvPr>
        </p:nvSpPr>
        <p:spPr/>
        <p:txBody>
          <a:bodyPr/>
          <a:lstStyle/>
          <a:p>
            <a:r>
              <a:rPr lang="sv-SE" dirty="0"/>
              <a:t>Vad händer om du brutit mot reglerna?</a:t>
            </a:r>
          </a:p>
        </p:txBody>
      </p:sp>
      <p:sp>
        <p:nvSpPr>
          <p:cNvPr id="3" name="Platshållare för innehåll 2">
            <a:extLst>
              <a:ext uri="{FF2B5EF4-FFF2-40B4-BE49-F238E27FC236}">
                <a16:creationId xmlns:a16="http://schemas.microsoft.com/office/drawing/2014/main" id="{9515D149-644E-F175-D51A-8CAA791A52FB}"/>
              </a:ext>
            </a:extLst>
          </p:cNvPr>
          <p:cNvSpPr>
            <a:spLocks noGrp="1"/>
          </p:cNvSpPr>
          <p:nvPr>
            <p:ph idx="1"/>
          </p:nvPr>
        </p:nvSpPr>
        <p:spPr>
          <a:xfrm>
            <a:off x="1097280" y="2084438"/>
            <a:ext cx="10256520" cy="4096905"/>
          </a:xfrm>
        </p:spPr>
        <p:txBody>
          <a:bodyPr>
            <a:normAutofit/>
          </a:bodyPr>
          <a:lstStyle/>
          <a:p>
            <a:pPr marL="108000" indent="0">
              <a:lnSpc>
                <a:spcPct val="100000"/>
              </a:lnSpc>
              <a:spcAft>
                <a:spcPts val="1800"/>
              </a:spcAft>
              <a:buNone/>
            </a:pPr>
            <a:r>
              <a:rPr lang="sv-SE" dirty="0"/>
              <a:t>När du vet - Får du möjlighet att förklara varför du brutit mot dopingreglerna.</a:t>
            </a:r>
          </a:p>
          <a:p>
            <a:pPr marL="0" indent="0">
              <a:buNone/>
            </a:pPr>
            <a:endParaRPr lang="sv-SE" sz="2200" dirty="0"/>
          </a:p>
          <a:p>
            <a:pPr marL="0" indent="0">
              <a:buNone/>
            </a:pPr>
            <a:endParaRPr lang="sv-SE" sz="2200" dirty="0"/>
          </a:p>
        </p:txBody>
      </p:sp>
      <p:pic>
        <p:nvPicPr>
          <p:cNvPr id="4" name="Bildobjekt 3">
            <a:extLst>
              <a:ext uri="{FF2B5EF4-FFF2-40B4-BE49-F238E27FC236}">
                <a16:creationId xmlns:a16="http://schemas.microsoft.com/office/drawing/2014/main" id="{09D3E9A3-FF72-EAC2-8088-B867B9910B39}"/>
              </a:ext>
            </a:extLst>
          </p:cNvPr>
          <p:cNvPicPr>
            <a:picLocks noChangeAspect="1"/>
          </p:cNvPicPr>
          <p:nvPr/>
        </p:nvPicPr>
        <p:blipFill>
          <a:blip r:embed="rId2"/>
          <a:stretch>
            <a:fillRect/>
          </a:stretch>
        </p:blipFill>
        <p:spPr>
          <a:xfrm>
            <a:off x="4591617" y="2870826"/>
            <a:ext cx="3005718" cy="3005718"/>
          </a:xfrm>
          <a:prstGeom prst="rect">
            <a:avLst/>
          </a:prstGeom>
        </p:spPr>
      </p:pic>
    </p:spTree>
    <p:extLst>
      <p:ext uri="{BB962C8B-B14F-4D97-AF65-F5344CB8AC3E}">
        <p14:creationId xmlns:p14="http://schemas.microsoft.com/office/powerpoint/2010/main" val="95460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1B50D-6969-A887-5D84-03E6477558D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B3AA817-62A0-89CA-6021-4C2BC18B28F7}"/>
              </a:ext>
            </a:extLst>
          </p:cNvPr>
          <p:cNvSpPr>
            <a:spLocks noGrp="1"/>
          </p:cNvSpPr>
          <p:nvPr>
            <p:ph type="title"/>
          </p:nvPr>
        </p:nvSpPr>
        <p:spPr/>
        <p:txBody>
          <a:bodyPr/>
          <a:lstStyle/>
          <a:p>
            <a:r>
              <a:rPr lang="sv-SE" dirty="0"/>
              <a:t>Vad händer om du brutit mot reglerna?</a:t>
            </a:r>
          </a:p>
        </p:txBody>
      </p:sp>
      <p:sp>
        <p:nvSpPr>
          <p:cNvPr id="3" name="Platshållare för innehåll 2">
            <a:extLst>
              <a:ext uri="{FF2B5EF4-FFF2-40B4-BE49-F238E27FC236}">
                <a16:creationId xmlns:a16="http://schemas.microsoft.com/office/drawing/2014/main" id="{56C21884-CE87-FEA0-2193-65A0518E749C}"/>
              </a:ext>
            </a:extLst>
          </p:cNvPr>
          <p:cNvSpPr>
            <a:spLocks noGrp="1"/>
          </p:cNvSpPr>
          <p:nvPr>
            <p:ph idx="1"/>
          </p:nvPr>
        </p:nvSpPr>
        <p:spPr>
          <a:xfrm>
            <a:off x="1097280" y="1929384"/>
            <a:ext cx="10256520" cy="4251960"/>
          </a:xfrm>
        </p:spPr>
        <p:txBody>
          <a:bodyPr>
            <a:normAutofit/>
          </a:bodyPr>
          <a:lstStyle/>
          <a:p>
            <a:pPr marL="108000" indent="0">
              <a:lnSpc>
                <a:spcPct val="100000"/>
              </a:lnSpc>
              <a:spcAft>
                <a:spcPts val="1800"/>
              </a:spcAft>
            </a:pPr>
            <a:r>
              <a:rPr lang="sv-SE" dirty="0"/>
              <a:t>Antidoping Sverige tar reda på mer för att vara säkra på vad som har hänt. </a:t>
            </a:r>
          </a:p>
          <a:p>
            <a:pPr marL="108000" indent="0">
              <a:lnSpc>
                <a:spcPct val="100000"/>
              </a:lnSpc>
              <a:spcAft>
                <a:spcPts val="1800"/>
              </a:spcAft>
            </a:pPr>
            <a:r>
              <a:rPr lang="sv-SE" dirty="0"/>
              <a:t>Dom kanske frågar fler personer.</a:t>
            </a:r>
          </a:p>
          <a:p>
            <a:pPr marL="108000" indent="0">
              <a:lnSpc>
                <a:spcPct val="100000"/>
              </a:lnSpc>
              <a:spcAft>
                <a:spcPts val="1800"/>
              </a:spcAft>
            </a:pPr>
            <a:r>
              <a:rPr lang="sv-SE" dirty="0"/>
              <a:t>Dom kanske vill att du lämnar in papper med mer information. </a:t>
            </a:r>
          </a:p>
        </p:txBody>
      </p:sp>
      <p:pic>
        <p:nvPicPr>
          <p:cNvPr id="4" name="Bildobjekt 3">
            <a:extLst>
              <a:ext uri="{FF2B5EF4-FFF2-40B4-BE49-F238E27FC236}">
                <a16:creationId xmlns:a16="http://schemas.microsoft.com/office/drawing/2014/main" id="{C62713B3-23E3-B82E-DA34-8883B2313990}"/>
              </a:ext>
            </a:extLst>
          </p:cNvPr>
          <p:cNvPicPr>
            <a:picLocks noChangeAspect="1"/>
          </p:cNvPicPr>
          <p:nvPr/>
        </p:nvPicPr>
        <p:blipFill>
          <a:blip r:embed="rId2">
            <a:biLevel thresh="75000"/>
          </a:blip>
          <a:stretch>
            <a:fillRect/>
          </a:stretch>
        </p:blipFill>
        <p:spPr>
          <a:xfrm>
            <a:off x="3746091" y="4201221"/>
            <a:ext cx="1821446" cy="1821446"/>
          </a:xfrm>
          <a:prstGeom prst="rect">
            <a:avLst/>
          </a:prstGeom>
        </p:spPr>
      </p:pic>
      <p:pic>
        <p:nvPicPr>
          <p:cNvPr id="5" name="Bildobjekt 4">
            <a:extLst>
              <a:ext uri="{FF2B5EF4-FFF2-40B4-BE49-F238E27FC236}">
                <a16:creationId xmlns:a16="http://schemas.microsoft.com/office/drawing/2014/main" id="{28670148-D775-C1B0-EE41-9C85CBDD9C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0338" y="4055364"/>
            <a:ext cx="2790329" cy="2170876"/>
          </a:xfrm>
          <a:prstGeom prst="rect">
            <a:avLst/>
          </a:prstGeom>
        </p:spPr>
      </p:pic>
    </p:spTree>
    <p:extLst>
      <p:ext uri="{BB962C8B-B14F-4D97-AF65-F5344CB8AC3E}">
        <p14:creationId xmlns:p14="http://schemas.microsoft.com/office/powerpoint/2010/main" val="149263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0D19-25D3-825A-7825-7FA44290F4B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54D95AD-6A53-35BF-0575-1EFB3DA56D0D}"/>
              </a:ext>
            </a:extLst>
          </p:cNvPr>
          <p:cNvSpPr>
            <a:spLocks noGrp="1"/>
          </p:cNvSpPr>
          <p:nvPr>
            <p:ph type="title"/>
          </p:nvPr>
        </p:nvSpPr>
        <p:spPr/>
        <p:txBody>
          <a:bodyPr/>
          <a:lstStyle/>
          <a:p>
            <a:r>
              <a:rPr lang="sv-SE" dirty="0"/>
              <a:t>Vad händer om du brutit mot reglerna?</a:t>
            </a:r>
          </a:p>
        </p:txBody>
      </p:sp>
      <p:sp>
        <p:nvSpPr>
          <p:cNvPr id="3" name="Platshållare för innehåll 2">
            <a:extLst>
              <a:ext uri="{FF2B5EF4-FFF2-40B4-BE49-F238E27FC236}">
                <a16:creationId xmlns:a16="http://schemas.microsoft.com/office/drawing/2014/main" id="{EDAE17B9-AF68-97BB-FA34-CDC0AB41D258}"/>
              </a:ext>
            </a:extLst>
          </p:cNvPr>
          <p:cNvSpPr>
            <a:spLocks noGrp="1"/>
          </p:cNvSpPr>
          <p:nvPr>
            <p:ph idx="1"/>
          </p:nvPr>
        </p:nvSpPr>
        <p:spPr>
          <a:xfrm>
            <a:off x="1097280" y="1929384"/>
            <a:ext cx="10256520" cy="4251960"/>
          </a:xfrm>
        </p:spPr>
        <p:txBody>
          <a:bodyPr>
            <a:normAutofit/>
          </a:bodyPr>
          <a:lstStyle/>
          <a:p>
            <a:pPr marL="108000">
              <a:lnSpc>
                <a:spcPct val="100000"/>
              </a:lnSpc>
              <a:spcAft>
                <a:spcPts val="1800"/>
              </a:spcAft>
            </a:pPr>
            <a:r>
              <a:rPr lang="sv-SE" dirty="0"/>
              <a:t>När du får svar från Antidoping Sverige berättar dom också om du får ett straff.</a:t>
            </a:r>
          </a:p>
          <a:p>
            <a:pPr marL="108000" indent="0">
              <a:lnSpc>
                <a:spcPct val="100000"/>
              </a:lnSpc>
              <a:spcAft>
                <a:spcPts val="1800"/>
              </a:spcAft>
              <a:buNone/>
            </a:pPr>
            <a:r>
              <a:rPr lang="sv-SE" dirty="0"/>
              <a:t>Du kan nu välja att:</a:t>
            </a:r>
            <a:br>
              <a:rPr lang="sv-SE" sz="2200" dirty="0"/>
            </a:br>
            <a:br>
              <a:rPr lang="sv-SE" sz="2200" dirty="0"/>
            </a:br>
            <a:endParaRPr lang="sv-SE" sz="2200" dirty="0"/>
          </a:p>
          <a:p>
            <a:pPr marL="1780020" lvl="4" indent="-342900">
              <a:lnSpc>
                <a:spcPct val="100000"/>
              </a:lnSpc>
              <a:spcBef>
                <a:spcPts val="1200"/>
              </a:spcBef>
              <a:spcAft>
                <a:spcPts val="1800"/>
              </a:spcAft>
              <a:buFont typeface="Wingdings" panose="05000000000000000000" pitchFamily="2" charset="2"/>
              <a:buChar char="Ø"/>
            </a:pPr>
            <a:r>
              <a:rPr lang="sv-SE" sz="2000" dirty="0"/>
              <a:t>Berätta att du brutit mot en regel och säga ja till det straff du kanske fått.</a:t>
            </a:r>
            <a:br>
              <a:rPr lang="sv-SE" sz="2000" dirty="0"/>
            </a:br>
            <a:endParaRPr lang="sv-SE" sz="2000" dirty="0"/>
          </a:p>
          <a:p>
            <a:pPr marL="1780020" lvl="4" indent="-342900">
              <a:lnSpc>
                <a:spcPct val="100000"/>
              </a:lnSpc>
              <a:spcBef>
                <a:spcPts val="1200"/>
              </a:spcBef>
              <a:spcAft>
                <a:spcPts val="1800"/>
              </a:spcAft>
              <a:buFont typeface="Wingdings" panose="05000000000000000000" pitchFamily="2" charset="2"/>
              <a:buChar char="Ø"/>
            </a:pPr>
            <a:r>
              <a:rPr lang="sv-SE" sz="2000" dirty="0"/>
              <a:t>Säga att du inte går med på det </a:t>
            </a:r>
            <a:r>
              <a:rPr lang="sv-SE" sz="2000"/>
              <a:t>Antidoping Sverige bestämt </a:t>
            </a:r>
            <a:r>
              <a:rPr lang="sv-SE" sz="2000" dirty="0"/>
              <a:t>och att du tycker det är fel.</a:t>
            </a:r>
          </a:p>
        </p:txBody>
      </p:sp>
      <p:pic>
        <p:nvPicPr>
          <p:cNvPr id="4" name="Bildobjekt 3">
            <a:extLst>
              <a:ext uri="{FF2B5EF4-FFF2-40B4-BE49-F238E27FC236}">
                <a16:creationId xmlns:a16="http://schemas.microsoft.com/office/drawing/2014/main" id="{11C47B4E-D432-91A3-F5B0-ED207C796B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27810" y="1929384"/>
            <a:ext cx="1443869" cy="1449466"/>
          </a:xfrm>
          <a:prstGeom prst="rect">
            <a:avLst/>
          </a:prstGeom>
        </p:spPr>
      </p:pic>
      <p:pic>
        <p:nvPicPr>
          <p:cNvPr id="5" name="Bildobjekt 4">
            <a:extLst>
              <a:ext uri="{FF2B5EF4-FFF2-40B4-BE49-F238E27FC236}">
                <a16:creationId xmlns:a16="http://schemas.microsoft.com/office/drawing/2014/main" id="{CE35D78C-7218-08CA-A5AC-261065F33ED3}"/>
              </a:ext>
            </a:extLst>
          </p:cNvPr>
          <p:cNvPicPr>
            <a:picLocks noChangeAspect="1"/>
          </p:cNvPicPr>
          <p:nvPr/>
        </p:nvPicPr>
        <p:blipFill>
          <a:blip r:embed="rId3"/>
          <a:stretch>
            <a:fillRect/>
          </a:stretch>
        </p:blipFill>
        <p:spPr>
          <a:xfrm>
            <a:off x="1250457" y="3332824"/>
            <a:ext cx="1355092" cy="1355092"/>
          </a:xfrm>
          <a:prstGeom prst="rect">
            <a:avLst/>
          </a:prstGeom>
        </p:spPr>
      </p:pic>
      <p:pic>
        <p:nvPicPr>
          <p:cNvPr id="6" name="Bildobjekt 5">
            <a:extLst>
              <a:ext uri="{FF2B5EF4-FFF2-40B4-BE49-F238E27FC236}">
                <a16:creationId xmlns:a16="http://schemas.microsoft.com/office/drawing/2014/main" id="{97B9CCDF-F7EC-59DC-F272-421197335FF1}"/>
              </a:ext>
            </a:extLst>
          </p:cNvPr>
          <p:cNvPicPr>
            <a:picLocks noChangeAspect="1"/>
          </p:cNvPicPr>
          <p:nvPr/>
        </p:nvPicPr>
        <p:blipFill>
          <a:blip r:embed="rId4"/>
          <a:stretch>
            <a:fillRect/>
          </a:stretch>
        </p:blipFill>
        <p:spPr>
          <a:xfrm>
            <a:off x="1097280" y="4757084"/>
            <a:ext cx="1355091" cy="1355091"/>
          </a:xfrm>
          <a:prstGeom prst="rect">
            <a:avLst/>
          </a:prstGeom>
        </p:spPr>
      </p:pic>
    </p:spTree>
    <p:extLst>
      <p:ext uri="{BB962C8B-B14F-4D97-AF65-F5344CB8AC3E}">
        <p14:creationId xmlns:p14="http://schemas.microsoft.com/office/powerpoint/2010/main" val="273217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54815-786D-E9DD-2716-BCF758D1221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769ED7D-8567-4FE2-83E9-4A2C31A4F2A9}"/>
              </a:ext>
            </a:extLst>
          </p:cNvPr>
          <p:cNvSpPr>
            <a:spLocks noGrp="1"/>
          </p:cNvSpPr>
          <p:nvPr>
            <p:ph type="title"/>
          </p:nvPr>
        </p:nvSpPr>
        <p:spPr/>
        <p:txBody>
          <a:bodyPr/>
          <a:lstStyle/>
          <a:p>
            <a:r>
              <a:rPr lang="sv-SE" dirty="0"/>
              <a:t>Prövning av dopingärende</a:t>
            </a:r>
          </a:p>
        </p:txBody>
      </p:sp>
      <p:sp>
        <p:nvSpPr>
          <p:cNvPr id="3" name="Platshållare för innehåll 2">
            <a:extLst>
              <a:ext uri="{FF2B5EF4-FFF2-40B4-BE49-F238E27FC236}">
                <a16:creationId xmlns:a16="http://schemas.microsoft.com/office/drawing/2014/main" id="{861CB080-96E0-54AF-9AA9-81571F973F3C}"/>
              </a:ext>
            </a:extLst>
          </p:cNvPr>
          <p:cNvSpPr>
            <a:spLocks noGrp="1"/>
          </p:cNvSpPr>
          <p:nvPr>
            <p:ph idx="1"/>
          </p:nvPr>
        </p:nvSpPr>
        <p:spPr>
          <a:xfrm>
            <a:off x="1097280" y="2045110"/>
            <a:ext cx="10256520" cy="4136234"/>
          </a:xfrm>
        </p:spPr>
        <p:txBody>
          <a:bodyPr>
            <a:normAutofit/>
          </a:bodyPr>
          <a:lstStyle/>
          <a:p>
            <a:pPr marL="108000" indent="0">
              <a:lnSpc>
                <a:spcPct val="100000"/>
              </a:lnSpc>
              <a:spcAft>
                <a:spcPts val="1800"/>
              </a:spcAft>
              <a:buNone/>
            </a:pPr>
            <a:r>
              <a:rPr lang="sv-SE" dirty="0"/>
              <a:t>Om du tycker att Antidoping Sverige har fel kommer andra personer, som också kan dopingreglerna, titta på vad som hänt.</a:t>
            </a:r>
          </a:p>
          <a:p>
            <a:pPr marL="108000" indent="0">
              <a:lnSpc>
                <a:spcPct val="100000"/>
              </a:lnSpc>
              <a:spcAft>
                <a:spcPts val="1800"/>
              </a:spcAft>
            </a:pPr>
            <a:r>
              <a:rPr lang="sv-SE" dirty="0"/>
              <a:t>Det kallas för att överklaga.</a:t>
            </a:r>
          </a:p>
          <a:p>
            <a:pPr marL="108000" indent="0">
              <a:lnSpc>
                <a:spcPct val="100000"/>
              </a:lnSpc>
              <a:spcAft>
                <a:spcPts val="1800"/>
              </a:spcAft>
            </a:pPr>
            <a:r>
              <a:rPr lang="sv-SE" dirty="0"/>
              <a:t>När du överklagar kan du få samma svar igen. </a:t>
            </a:r>
          </a:p>
          <a:p>
            <a:pPr marL="108000" indent="0">
              <a:lnSpc>
                <a:spcPct val="100000"/>
              </a:lnSpc>
              <a:spcAft>
                <a:spcPts val="1800"/>
              </a:spcAft>
            </a:pPr>
            <a:r>
              <a:rPr lang="sv-SE" dirty="0"/>
              <a:t>Du kan också få ett annat svar.</a:t>
            </a:r>
          </a:p>
          <a:p>
            <a:endParaRPr lang="sv-SE" sz="2200" dirty="0"/>
          </a:p>
          <a:p>
            <a:pPr marL="0" indent="0">
              <a:buNone/>
            </a:pPr>
            <a:endParaRPr lang="sv-SE" sz="2200" dirty="0"/>
          </a:p>
          <a:p>
            <a:endParaRPr lang="sv-SE" sz="2200" dirty="0"/>
          </a:p>
          <a:p>
            <a:endParaRPr lang="sv-SE" sz="2200" dirty="0"/>
          </a:p>
          <a:p>
            <a:endParaRPr lang="sv-SE" sz="2200" dirty="0"/>
          </a:p>
        </p:txBody>
      </p:sp>
      <p:pic>
        <p:nvPicPr>
          <p:cNvPr id="4" name="Bildobjekt 3">
            <a:extLst>
              <a:ext uri="{FF2B5EF4-FFF2-40B4-BE49-F238E27FC236}">
                <a16:creationId xmlns:a16="http://schemas.microsoft.com/office/drawing/2014/main" id="{BC9DA872-20B2-0057-C46E-88DE371D5B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75779" y="2413584"/>
            <a:ext cx="2530398" cy="2530398"/>
          </a:xfrm>
          <a:prstGeom prst="rect">
            <a:avLst/>
          </a:prstGeom>
        </p:spPr>
      </p:pic>
      <p:pic>
        <p:nvPicPr>
          <p:cNvPr id="5" name="Bildobjekt 4">
            <a:extLst>
              <a:ext uri="{FF2B5EF4-FFF2-40B4-BE49-F238E27FC236}">
                <a16:creationId xmlns:a16="http://schemas.microsoft.com/office/drawing/2014/main" id="{3E6542D4-68B1-7A33-FA48-CD8B773E02A5}"/>
              </a:ext>
            </a:extLst>
          </p:cNvPr>
          <p:cNvPicPr>
            <a:picLocks noChangeAspect="1"/>
          </p:cNvPicPr>
          <p:nvPr/>
        </p:nvPicPr>
        <p:blipFill>
          <a:blip r:embed="rId3"/>
          <a:srcRect t="30179"/>
          <a:stretch/>
        </p:blipFill>
        <p:spPr>
          <a:xfrm>
            <a:off x="7594162" y="4760295"/>
            <a:ext cx="1540743" cy="1075765"/>
          </a:xfrm>
          <a:prstGeom prst="rect">
            <a:avLst/>
          </a:prstGeom>
        </p:spPr>
      </p:pic>
      <p:pic>
        <p:nvPicPr>
          <p:cNvPr id="6" name="Bildobjekt 5">
            <a:extLst>
              <a:ext uri="{FF2B5EF4-FFF2-40B4-BE49-F238E27FC236}">
                <a16:creationId xmlns:a16="http://schemas.microsoft.com/office/drawing/2014/main" id="{3E8FFFCB-1C69-A622-C46B-F66AE39377AA}"/>
              </a:ext>
            </a:extLst>
          </p:cNvPr>
          <p:cNvPicPr>
            <a:picLocks noChangeAspect="1"/>
          </p:cNvPicPr>
          <p:nvPr/>
        </p:nvPicPr>
        <p:blipFill rotWithShape="1">
          <a:blip r:embed="rId4">
            <a:extLst>
              <a:ext uri="{28A0092B-C50C-407E-A947-70E740481C1C}">
                <a14:useLocalDpi xmlns:a14="http://schemas.microsoft.com/office/drawing/2010/main" val="0"/>
              </a:ext>
            </a:extLst>
          </a:blip>
          <a:srcRect t="-4059" b="-4059"/>
          <a:stretch/>
        </p:blipFill>
        <p:spPr>
          <a:xfrm>
            <a:off x="9553977" y="4760295"/>
            <a:ext cx="1540743" cy="1075765"/>
          </a:xfrm>
          <a:prstGeom prst="rect">
            <a:avLst/>
          </a:prstGeom>
        </p:spPr>
      </p:pic>
    </p:spTree>
    <p:extLst>
      <p:ext uri="{BB962C8B-B14F-4D97-AF65-F5344CB8AC3E}">
        <p14:creationId xmlns:p14="http://schemas.microsoft.com/office/powerpoint/2010/main" val="2993016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0EB2-B6CC-48B7-2438-B2589AA3DEE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36FCAC4-07BD-7D8B-71C9-9ACEB120D11E}"/>
              </a:ext>
            </a:extLst>
          </p:cNvPr>
          <p:cNvSpPr>
            <a:spLocks noGrp="1"/>
          </p:cNvSpPr>
          <p:nvPr>
            <p:ph type="title"/>
          </p:nvPr>
        </p:nvSpPr>
        <p:spPr/>
        <p:txBody>
          <a:bodyPr/>
          <a:lstStyle/>
          <a:p>
            <a:r>
              <a:rPr lang="sv-SE" dirty="0"/>
              <a:t>Om du får en avstängning</a:t>
            </a:r>
          </a:p>
        </p:txBody>
      </p:sp>
      <p:sp>
        <p:nvSpPr>
          <p:cNvPr id="3" name="Platshållare för innehåll 2">
            <a:extLst>
              <a:ext uri="{FF2B5EF4-FFF2-40B4-BE49-F238E27FC236}">
                <a16:creationId xmlns:a16="http://schemas.microsoft.com/office/drawing/2014/main" id="{BF30608A-93BA-E901-6261-E09491D991B5}"/>
              </a:ext>
            </a:extLst>
          </p:cNvPr>
          <p:cNvSpPr>
            <a:spLocks noGrp="1"/>
          </p:cNvSpPr>
          <p:nvPr>
            <p:ph idx="1"/>
          </p:nvPr>
        </p:nvSpPr>
        <p:spPr>
          <a:xfrm>
            <a:off x="1097280" y="2119248"/>
            <a:ext cx="10256520" cy="4062096"/>
          </a:xfrm>
        </p:spPr>
        <p:txBody>
          <a:bodyPr>
            <a:normAutofit/>
          </a:bodyPr>
          <a:lstStyle/>
          <a:p>
            <a:pPr marL="108000" indent="0">
              <a:lnSpc>
                <a:spcPct val="100000"/>
              </a:lnSpc>
              <a:spcAft>
                <a:spcPts val="1800"/>
              </a:spcAft>
              <a:buNone/>
            </a:pPr>
            <a:r>
              <a:rPr lang="sv-SE" dirty="0"/>
              <a:t>Då får du inte vara med och träna eller tävla.</a:t>
            </a:r>
          </a:p>
          <a:p>
            <a:pPr marL="108000" indent="0">
              <a:lnSpc>
                <a:spcPct val="100000"/>
              </a:lnSpc>
              <a:spcAft>
                <a:spcPts val="1800"/>
              </a:spcAft>
              <a:buNone/>
            </a:pPr>
            <a:r>
              <a:rPr lang="sv-SE" dirty="0"/>
              <a:t>Du får inte jobba i föreningen eller förbundet. </a:t>
            </a:r>
            <a:br>
              <a:rPr lang="sv-SE" dirty="0"/>
            </a:br>
            <a:r>
              <a:rPr lang="sv-SE" dirty="0"/>
              <a:t>Exempelvis som tränare, funktionär, ledare eller domare.</a:t>
            </a:r>
          </a:p>
          <a:p>
            <a:pPr marL="108000" indent="0">
              <a:lnSpc>
                <a:spcPct val="100000"/>
              </a:lnSpc>
              <a:spcAft>
                <a:spcPts val="1800"/>
              </a:spcAft>
              <a:buNone/>
            </a:pPr>
            <a:r>
              <a:rPr lang="sv-SE" dirty="0"/>
              <a:t>Det gäller både i Sverige och i världen.</a:t>
            </a:r>
          </a:p>
          <a:p>
            <a:pPr marL="108000" indent="0">
              <a:lnSpc>
                <a:spcPct val="100000"/>
              </a:lnSpc>
              <a:spcAft>
                <a:spcPts val="1800"/>
              </a:spcAft>
              <a:buNone/>
            </a:pPr>
            <a:r>
              <a:rPr lang="sv-SE" dirty="0"/>
              <a:t>Om du ändå gör det, kan du behöva vara avstängd längre.</a:t>
            </a:r>
          </a:p>
        </p:txBody>
      </p:sp>
      <p:pic>
        <p:nvPicPr>
          <p:cNvPr id="4" name="Bildobjekt 3">
            <a:extLst>
              <a:ext uri="{FF2B5EF4-FFF2-40B4-BE49-F238E27FC236}">
                <a16:creationId xmlns:a16="http://schemas.microsoft.com/office/drawing/2014/main" id="{F27F8454-1712-4BE6-E18C-B96DFE3BDFD4}"/>
              </a:ext>
            </a:extLst>
          </p:cNvPr>
          <p:cNvPicPr>
            <a:picLocks noChangeAspect="1"/>
          </p:cNvPicPr>
          <p:nvPr/>
        </p:nvPicPr>
        <p:blipFill>
          <a:blip r:embed="rId2"/>
          <a:srcRect t="24701"/>
          <a:stretch/>
        </p:blipFill>
        <p:spPr>
          <a:xfrm>
            <a:off x="7704885" y="2511911"/>
            <a:ext cx="2993033" cy="2253728"/>
          </a:xfrm>
          <a:prstGeom prst="rect">
            <a:avLst/>
          </a:prstGeom>
        </p:spPr>
      </p:pic>
      <p:sp>
        <p:nvSpPr>
          <p:cNvPr id="5" name="Multiplikationstecken 4">
            <a:extLst>
              <a:ext uri="{FF2B5EF4-FFF2-40B4-BE49-F238E27FC236}">
                <a16:creationId xmlns:a16="http://schemas.microsoft.com/office/drawing/2014/main" id="{E9D2FADD-9DC0-C631-6803-A9D3B6D2C8D7}"/>
              </a:ext>
            </a:extLst>
          </p:cNvPr>
          <p:cNvSpPr/>
          <p:nvPr/>
        </p:nvSpPr>
        <p:spPr>
          <a:xfrm>
            <a:off x="6459793" y="1512795"/>
            <a:ext cx="5447508" cy="4062095"/>
          </a:xfrm>
          <a:prstGeom prst="mathMultiply">
            <a:avLst>
              <a:gd name="adj1" fmla="val 153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838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1913-E928-80F4-7E4F-1C115316E59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877EE5F-268A-9F6E-EB57-DAD11E0DCBBB}"/>
              </a:ext>
            </a:extLst>
          </p:cNvPr>
          <p:cNvSpPr>
            <a:spLocks noGrp="1"/>
          </p:cNvSpPr>
          <p:nvPr>
            <p:ph type="title"/>
          </p:nvPr>
        </p:nvSpPr>
        <p:spPr/>
        <p:txBody>
          <a:bodyPr/>
          <a:lstStyle/>
          <a:p>
            <a:r>
              <a:rPr lang="sv-SE" dirty="0"/>
              <a:t>Avstängningstid</a:t>
            </a:r>
          </a:p>
        </p:txBody>
      </p:sp>
      <p:sp>
        <p:nvSpPr>
          <p:cNvPr id="3" name="Platshållare för innehåll 2">
            <a:extLst>
              <a:ext uri="{FF2B5EF4-FFF2-40B4-BE49-F238E27FC236}">
                <a16:creationId xmlns:a16="http://schemas.microsoft.com/office/drawing/2014/main" id="{1982A6ED-BD19-33AA-E291-3850C249740B}"/>
              </a:ext>
            </a:extLst>
          </p:cNvPr>
          <p:cNvSpPr>
            <a:spLocks noGrp="1"/>
          </p:cNvSpPr>
          <p:nvPr>
            <p:ph idx="1"/>
          </p:nvPr>
        </p:nvSpPr>
        <p:spPr>
          <a:xfrm>
            <a:off x="1097280" y="2108498"/>
            <a:ext cx="6611210" cy="4072845"/>
          </a:xfrm>
        </p:spPr>
        <p:txBody>
          <a:bodyPr>
            <a:normAutofit/>
          </a:bodyPr>
          <a:lstStyle/>
          <a:p>
            <a:pPr marL="108000" indent="0">
              <a:lnSpc>
                <a:spcPct val="100000"/>
              </a:lnSpc>
              <a:spcAft>
                <a:spcPts val="1800"/>
              </a:spcAft>
              <a:buNone/>
            </a:pPr>
            <a:r>
              <a:rPr lang="sv-SE" dirty="0"/>
              <a:t>Det är olika. Alla blir inte avstängda om en dopingregel brutits.</a:t>
            </a:r>
          </a:p>
          <a:p>
            <a:pPr marL="108000" indent="0">
              <a:lnSpc>
                <a:spcPct val="100000"/>
              </a:lnSpc>
              <a:spcAft>
                <a:spcPts val="1800"/>
              </a:spcAft>
              <a:buNone/>
            </a:pPr>
            <a:r>
              <a:rPr lang="sv-SE" dirty="0"/>
              <a:t>Det beror på vilken regel du brutit mot. Det beror också på om du gjorde det med flit eller inte.</a:t>
            </a:r>
          </a:p>
          <a:p>
            <a:pPr marL="108000" indent="0">
              <a:lnSpc>
                <a:spcPct val="100000"/>
              </a:lnSpc>
              <a:spcAft>
                <a:spcPts val="1800"/>
              </a:spcAft>
              <a:buNone/>
            </a:pPr>
            <a:r>
              <a:rPr lang="sv-SE" dirty="0"/>
              <a:t>Det är olika lång tid du kan bli avstängd.</a:t>
            </a:r>
          </a:p>
          <a:p>
            <a:pPr marL="108000" indent="0">
              <a:lnSpc>
                <a:spcPct val="100000"/>
              </a:lnSpc>
              <a:spcAft>
                <a:spcPts val="1800"/>
              </a:spcAft>
              <a:buNone/>
            </a:pPr>
            <a:r>
              <a:rPr lang="sv-SE" dirty="0"/>
              <a:t>Ibland kan du få kortare avstängningstid om du erkänner att du brutit mot en dopingregel.</a:t>
            </a:r>
          </a:p>
        </p:txBody>
      </p:sp>
      <p:pic>
        <p:nvPicPr>
          <p:cNvPr id="4" name="Bildobjekt 3">
            <a:extLst>
              <a:ext uri="{FF2B5EF4-FFF2-40B4-BE49-F238E27FC236}">
                <a16:creationId xmlns:a16="http://schemas.microsoft.com/office/drawing/2014/main" id="{76F3DD5E-9698-C84B-1E81-4958B50065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6279">
            <a:off x="8409557" y="2821280"/>
            <a:ext cx="2546318" cy="2104681"/>
          </a:xfrm>
          <a:prstGeom prst="rect">
            <a:avLst/>
          </a:prstGeom>
        </p:spPr>
      </p:pic>
    </p:spTree>
    <p:extLst>
      <p:ext uri="{BB962C8B-B14F-4D97-AF65-F5344CB8AC3E}">
        <p14:creationId xmlns:p14="http://schemas.microsoft.com/office/powerpoint/2010/main" val="3733667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59F87-092C-C793-08C4-537ACD0D1DEA}"/>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0CE4941-9A7B-7F07-520D-AE1313FD3247}"/>
              </a:ext>
            </a:extLst>
          </p:cNvPr>
          <p:cNvSpPr>
            <a:spLocks noGrp="1"/>
          </p:cNvSpPr>
          <p:nvPr>
            <p:ph type="body" sz="quarter" idx="13"/>
          </p:nvPr>
        </p:nvSpPr>
        <p:spPr/>
        <p:txBody>
          <a:bodyPr/>
          <a:lstStyle/>
          <a:p>
            <a:r>
              <a:rPr lang="sv-SE" dirty="0"/>
              <a:t>Vad kan du?</a:t>
            </a:r>
          </a:p>
        </p:txBody>
      </p:sp>
      <p:sp>
        <p:nvSpPr>
          <p:cNvPr id="3" name="Platshållare för text 2">
            <a:extLst>
              <a:ext uri="{FF2B5EF4-FFF2-40B4-BE49-F238E27FC236}">
                <a16:creationId xmlns:a16="http://schemas.microsoft.com/office/drawing/2014/main" id="{832BB9E3-2F2A-53C4-448F-1D0811A0778A}"/>
              </a:ext>
            </a:extLst>
          </p:cNvPr>
          <p:cNvSpPr>
            <a:spLocks noGrp="1"/>
          </p:cNvSpPr>
          <p:nvPr>
            <p:ph type="body" sz="quarter" idx="14"/>
          </p:nvPr>
        </p:nvSpPr>
        <p:spPr/>
        <p:txBody>
          <a:bodyPr>
            <a:normAutofit/>
          </a:bodyPr>
          <a:lstStyle/>
          <a:p>
            <a:r>
              <a:rPr lang="sv-SE" dirty="0"/>
              <a:t>Om dopingförseelser</a:t>
            </a:r>
          </a:p>
        </p:txBody>
      </p:sp>
    </p:spTree>
    <p:extLst>
      <p:ext uri="{BB962C8B-B14F-4D97-AF65-F5344CB8AC3E}">
        <p14:creationId xmlns:p14="http://schemas.microsoft.com/office/powerpoint/2010/main" val="123290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263E0-E390-C3F9-7B9C-9A9244E07CB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CEE648F-6F1D-A30A-DD4B-9B4B48F80B1D}"/>
              </a:ext>
            </a:extLst>
          </p:cNvPr>
          <p:cNvSpPr>
            <a:spLocks noGrp="1"/>
          </p:cNvSpPr>
          <p:nvPr>
            <p:ph type="title"/>
          </p:nvPr>
        </p:nvSpPr>
        <p:spPr/>
        <p:txBody>
          <a:bodyPr/>
          <a:lstStyle/>
          <a:p>
            <a:r>
              <a:rPr lang="sv-SE" dirty="0"/>
              <a:t>Dopingregler</a:t>
            </a:r>
          </a:p>
        </p:txBody>
      </p:sp>
      <p:sp>
        <p:nvSpPr>
          <p:cNvPr id="3" name="Platshållare för innehåll 2">
            <a:extLst>
              <a:ext uri="{FF2B5EF4-FFF2-40B4-BE49-F238E27FC236}">
                <a16:creationId xmlns:a16="http://schemas.microsoft.com/office/drawing/2014/main" id="{C4B091BB-7F1B-70DB-074A-8E6ACC8E3F13}"/>
              </a:ext>
            </a:extLst>
          </p:cNvPr>
          <p:cNvSpPr>
            <a:spLocks noGrp="1"/>
          </p:cNvSpPr>
          <p:nvPr>
            <p:ph idx="1"/>
          </p:nvPr>
        </p:nvSpPr>
        <p:spPr>
          <a:xfrm>
            <a:off x="1097280" y="2192594"/>
            <a:ext cx="10058400" cy="3676500"/>
          </a:xfrm>
        </p:spPr>
        <p:txBody>
          <a:bodyPr>
            <a:normAutofit/>
          </a:bodyPr>
          <a:lstStyle/>
          <a:p>
            <a:pPr marL="108000" indent="0">
              <a:lnSpc>
                <a:spcPct val="100000"/>
              </a:lnSpc>
              <a:spcAft>
                <a:spcPts val="1800"/>
              </a:spcAft>
              <a:buClr>
                <a:schemeClr val="tx1"/>
              </a:buClr>
              <a:buNone/>
            </a:pPr>
            <a:r>
              <a:rPr lang="sv-SE" dirty="0"/>
              <a:t>Dopingreglerna finns för att du som idrottare ska kunna känna </a:t>
            </a:r>
            <a:r>
              <a:rPr lang="sv-SE"/>
              <a:t>dig trygg.</a:t>
            </a:r>
            <a:endParaRPr lang="sv-SE" dirty="0"/>
          </a:p>
          <a:p>
            <a:pPr marL="108000" indent="0">
              <a:lnSpc>
                <a:spcPct val="100000"/>
              </a:lnSpc>
              <a:spcAft>
                <a:spcPts val="1800"/>
              </a:spcAft>
              <a:buClr>
                <a:schemeClr val="tx1"/>
              </a:buClr>
              <a:buNone/>
            </a:pPr>
            <a:endParaRPr lang="sv-SE" dirty="0"/>
          </a:p>
          <a:p>
            <a:pPr marL="108000" indent="0">
              <a:lnSpc>
                <a:spcPct val="100000"/>
              </a:lnSpc>
              <a:spcAft>
                <a:spcPts val="1800"/>
              </a:spcAft>
              <a:buClr>
                <a:schemeClr val="tx1"/>
              </a:buClr>
              <a:buNone/>
            </a:pPr>
            <a:endParaRPr lang="sv-SE" dirty="0"/>
          </a:p>
          <a:p>
            <a:pPr marL="108000" indent="0">
              <a:lnSpc>
                <a:spcPct val="100000"/>
              </a:lnSpc>
              <a:spcAft>
                <a:spcPts val="1800"/>
              </a:spcAft>
              <a:buClr>
                <a:schemeClr val="tx1"/>
              </a:buClr>
              <a:buNone/>
            </a:pPr>
            <a:r>
              <a:rPr lang="sv-SE" dirty="0"/>
              <a:t>Dopingreglerna gör så du kan idrotta och tävla på ett rättvist sätt.</a:t>
            </a:r>
          </a:p>
        </p:txBody>
      </p:sp>
      <p:pic>
        <p:nvPicPr>
          <p:cNvPr id="7" name="Bildobjekt 6">
            <a:extLst>
              <a:ext uri="{FF2B5EF4-FFF2-40B4-BE49-F238E27FC236}">
                <a16:creationId xmlns:a16="http://schemas.microsoft.com/office/drawing/2014/main" id="{CDFBA7C9-757F-4051-B1F6-A6438A2C1D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16475" y="2279858"/>
            <a:ext cx="3239205" cy="3239205"/>
          </a:xfrm>
          <a:prstGeom prst="rect">
            <a:avLst/>
          </a:prstGeom>
        </p:spPr>
      </p:pic>
    </p:spTree>
    <p:extLst>
      <p:ext uri="{BB962C8B-B14F-4D97-AF65-F5344CB8AC3E}">
        <p14:creationId xmlns:p14="http://schemas.microsoft.com/office/powerpoint/2010/main" val="324159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0AFB5-AF4C-536F-81FA-6D3547A5679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F12A5C2-AB1F-8262-6350-9364FBAD4F46}"/>
              </a:ext>
            </a:extLst>
          </p:cNvPr>
          <p:cNvSpPr>
            <a:spLocks noGrp="1"/>
          </p:cNvSpPr>
          <p:nvPr>
            <p:ph type="title"/>
          </p:nvPr>
        </p:nvSpPr>
        <p:spPr>
          <a:xfrm>
            <a:off x="457200" y="594359"/>
            <a:ext cx="3200400" cy="3592630"/>
          </a:xfrm>
        </p:spPr>
        <p:txBody>
          <a:bodyPr/>
          <a:lstStyle/>
          <a:p>
            <a:r>
              <a:rPr lang="sv-SE" dirty="0"/>
              <a:t>Vem ska följa dopingreglerna?</a:t>
            </a:r>
          </a:p>
        </p:txBody>
      </p:sp>
      <p:sp>
        <p:nvSpPr>
          <p:cNvPr id="6" name="Platshållare för innehåll 2">
            <a:extLst>
              <a:ext uri="{FF2B5EF4-FFF2-40B4-BE49-F238E27FC236}">
                <a16:creationId xmlns:a16="http://schemas.microsoft.com/office/drawing/2014/main" id="{F2577AD1-B129-A397-6235-83A8AF8CB8DC}"/>
              </a:ext>
            </a:extLst>
          </p:cNvPr>
          <p:cNvSpPr>
            <a:spLocks noGrp="1"/>
          </p:cNvSpPr>
          <p:nvPr>
            <p:ph idx="1"/>
          </p:nvPr>
        </p:nvSpPr>
        <p:spPr>
          <a:xfrm>
            <a:off x="4592195" y="6292857"/>
            <a:ext cx="7266039" cy="416683"/>
          </a:xfrm>
        </p:spPr>
        <p:txBody>
          <a:bodyPr anchor="ctr">
            <a:normAutofit/>
          </a:bodyPr>
          <a:lstStyle/>
          <a:p>
            <a:pPr marL="0" indent="0">
              <a:buNone/>
            </a:pPr>
            <a:r>
              <a:rPr lang="sv-SE" sz="1200" dirty="0"/>
              <a:t>Svar: Dopingreglerna gäller för alla idrottare och stödpersoner som tillhör Riksidrottsförbundet, oavsett idrott. </a:t>
            </a:r>
          </a:p>
        </p:txBody>
      </p:sp>
      <p:grpSp>
        <p:nvGrpSpPr>
          <p:cNvPr id="13" name="Grupp 12">
            <a:extLst>
              <a:ext uri="{FF2B5EF4-FFF2-40B4-BE49-F238E27FC236}">
                <a16:creationId xmlns:a16="http://schemas.microsoft.com/office/drawing/2014/main" id="{7F87CF09-B613-392E-9130-DF213F5A7D94}"/>
              </a:ext>
            </a:extLst>
          </p:cNvPr>
          <p:cNvGrpSpPr/>
          <p:nvPr/>
        </p:nvGrpSpPr>
        <p:grpSpPr>
          <a:xfrm>
            <a:off x="4383477" y="1204861"/>
            <a:ext cx="7555937" cy="1979115"/>
            <a:chOff x="4560458" y="1345793"/>
            <a:chExt cx="7555937" cy="1979115"/>
          </a:xfrm>
        </p:grpSpPr>
        <p:pic>
          <p:nvPicPr>
            <p:cNvPr id="11" name="Bildobjekt 10">
              <a:extLst>
                <a:ext uri="{FF2B5EF4-FFF2-40B4-BE49-F238E27FC236}">
                  <a16:creationId xmlns:a16="http://schemas.microsoft.com/office/drawing/2014/main" id="{A9E4179B-87A9-AA78-4541-E2D30EE154A9}"/>
                </a:ext>
              </a:extLst>
            </p:cNvPr>
            <p:cNvPicPr>
              <a:picLocks noChangeAspect="1"/>
            </p:cNvPicPr>
            <p:nvPr/>
          </p:nvPicPr>
          <p:blipFill>
            <a:blip r:embed="rId2"/>
            <a:stretch>
              <a:fillRect/>
            </a:stretch>
          </p:blipFill>
          <p:spPr>
            <a:xfrm>
              <a:off x="10176882" y="1345793"/>
              <a:ext cx="1557918" cy="1557918"/>
            </a:xfrm>
            <a:prstGeom prst="rect">
              <a:avLst/>
            </a:prstGeom>
          </p:spPr>
        </p:pic>
        <p:pic>
          <p:nvPicPr>
            <p:cNvPr id="7" name="Bildobjekt 6">
              <a:extLst>
                <a:ext uri="{FF2B5EF4-FFF2-40B4-BE49-F238E27FC236}">
                  <a16:creationId xmlns:a16="http://schemas.microsoft.com/office/drawing/2014/main" id="{5BD45CA2-87FC-9978-5A5F-041ECFDBD4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60458" y="1486869"/>
              <a:ext cx="1882763" cy="1432135"/>
            </a:xfrm>
            <a:prstGeom prst="rect">
              <a:avLst/>
            </a:prstGeom>
          </p:spPr>
        </p:pic>
        <p:pic>
          <p:nvPicPr>
            <p:cNvPr id="9" name="Bildobjekt 8">
              <a:extLst>
                <a:ext uri="{FF2B5EF4-FFF2-40B4-BE49-F238E27FC236}">
                  <a16:creationId xmlns:a16="http://schemas.microsoft.com/office/drawing/2014/main" id="{34791A79-305B-6371-0A36-47BAC3B53BA4}"/>
                </a:ext>
              </a:extLst>
            </p:cNvPr>
            <p:cNvPicPr>
              <a:picLocks noChangeAspect="1"/>
            </p:cNvPicPr>
            <p:nvPr/>
          </p:nvPicPr>
          <p:blipFill>
            <a:blip r:embed="rId4"/>
            <a:stretch>
              <a:fillRect/>
            </a:stretch>
          </p:blipFill>
          <p:spPr>
            <a:xfrm>
              <a:off x="7420709" y="1404666"/>
              <a:ext cx="1516332" cy="1516332"/>
            </a:xfrm>
            <a:prstGeom prst="rect">
              <a:avLst/>
            </a:prstGeom>
          </p:spPr>
        </p:pic>
        <p:sp>
          <p:nvSpPr>
            <p:cNvPr id="3" name="textruta 2">
              <a:extLst>
                <a:ext uri="{FF2B5EF4-FFF2-40B4-BE49-F238E27FC236}">
                  <a16:creationId xmlns:a16="http://schemas.microsoft.com/office/drawing/2014/main" id="{28F18F86-45A9-17BF-4440-E5FFC79E15DF}"/>
                </a:ext>
              </a:extLst>
            </p:cNvPr>
            <p:cNvSpPr txBox="1"/>
            <p:nvPr/>
          </p:nvSpPr>
          <p:spPr>
            <a:xfrm>
              <a:off x="4850356" y="2955576"/>
              <a:ext cx="7266039" cy="369332"/>
            </a:xfrm>
            <a:prstGeom prst="rect">
              <a:avLst/>
            </a:prstGeom>
            <a:noFill/>
          </p:spPr>
          <p:txBody>
            <a:bodyPr wrap="square" rtlCol="0">
              <a:spAutoFit/>
            </a:bodyPr>
            <a:lstStyle/>
            <a:p>
              <a:r>
                <a:rPr lang="sv-SE" dirty="0"/>
                <a:t>Idrottare			Tränare			Motionärer</a:t>
              </a:r>
            </a:p>
          </p:txBody>
        </p:sp>
      </p:grpSp>
      <p:grpSp>
        <p:nvGrpSpPr>
          <p:cNvPr id="14" name="Grupp 13">
            <a:extLst>
              <a:ext uri="{FF2B5EF4-FFF2-40B4-BE49-F238E27FC236}">
                <a16:creationId xmlns:a16="http://schemas.microsoft.com/office/drawing/2014/main" id="{B44CBA58-3862-321A-B870-7888F9C1B636}"/>
              </a:ext>
            </a:extLst>
          </p:cNvPr>
          <p:cNvGrpSpPr/>
          <p:nvPr/>
        </p:nvGrpSpPr>
        <p:grpSpPr>
          <a:xfrm>
            <a:off x="5413915" y="3800079"/>
            <a:ext cx="5175958" cy="2187761"/>
            <a:chOff x="5737848" y="3760750"/>
            <a:chExt cx="5175958" cy="2187761"/>
          </a:xfrm>
        </p:grpSpPr>
        <p:pic>
          <p:nvPicPr>
            <p:cNvPr id="8" name="Bildobjekt 7">
              <a:extLst>
                <a:ext uri="{FF2B5EF4-FFF2-40B4-BE49-F238E27FC236}">
                  <a16:creationId xmlns:a16="http://schemas.microsoft.com/office/drawing/2014/main" id="{A606FC12-F70C-EA14-87A5-A72F53D00172}"/>
                </a:ext>
              </a:extLst>
            </p:cNvPr>
            <p:cNvPicPr>
              <a:picLocks noChangeAspect="1"/>
            </p:cNvPicPr>
            <p:nvPr/>
          </p:nvPicPr>
          <p:blipFill>
            <a:blip r:embed="rId5"/>
            <a:stretch>
              <a:fillRect/>
            </a:stretch>
          </p:blipFill>
          <p:spPr>
            <a:xfrm>
              <a:off x="5737848" y="3760750"/>
              <a:ext cx="1789306" cy="1789306"/>
            </a:xfrm>
            <a:prstGeom prst="rect">
              <a:avLst/>
            </a:prstGeom>
          </p:spPr>
        </p:pic>
        <p:pic>
          <p:nvPicPr>
            <p:cNvPr id="10" name="Bildobjekt 9">
              <a:extLst>
                <a:ext uri="{FF2B5EF4-FFF2-40B4-BE49-F238E27FC236}">
                  <a16:creationId xmlns:a16="http://schemas.microsoft.com/office/drawing/2014/main" id="{7E539C77-31CD-A9B2-F288-16E42E47F7DD}"/>
                </a:ext>
              </a:extLst>
            </p:cNvPr>
            <p:cNvPicPr>
              <a:picLocks noChangeAspect="1"/>
            </p:cNvPicPr>
            <p:nvPr/>
          </p:nvPicPr>
          <p:blipFill>
            <a:blip r:embed="rId6"/>
            <a:stretch>
              <a:fillRect/>
            </a:stretch>
          </p:blipFill>
          <p:spPr>
            <a:xfrm>
              <a:off x="8848550" y="3848119"/>
              <a:ext cx="1731060" cy="1731060"/>
            </a:xfrm>
            <a:prstGeom prst="rect">
              <a:avLst/>
            </a:prstGeom>
          </p:spPr>
        </p:pic>
        <p:sp>
          <p:nvSpPr>
            <p:cNvPr id="4" name="textruta 3">
              <a:extLst>
                <a:ext uri="{FF2B5EF4-FFF2-40B4-BE49-F238E27FC236}">
                  <a16:creationId xmlns:a16="http://schemas.microsoft.com/office/drawing/2014/main" id="{509EA7C0-6DF9-761D-87AA-B7466EDF2D90}"/>
                </a:ext>
              </a:extLst>
            </p:cNvPr>
            <p:cNvSpPr txBox="1"/>
            <p:nvPr/>
          </p:nvSpPr>
          <p:spPr>
            <a:xfrm>
              <a:off x="6184490" y="5579179"/>
              <a:ext cx="4729316" cy="369332"/>
            </a:xfrm>
            <a:prstGeom prst="rect">
              <a:avLst/>
            </a:prstGeom>
            <a:noFill/>
          </p:spPr>
          <p:txBody>
            <a:bodyPr wrap="square" rtlCol="0">
              <a:spAutoFit/>
            </a:bodyPr>
            <a:lstStyle/>
            <a:p>
              <a:r>
                <a:rPr lang="sv-SE" dirty="0"/>
                <a:t>Publik			Dom som tävlar</a:t>
              </a:r>
            </a:p>
          </p:txBody>
        </p:sp>
      </p:grpSp>
    </p:spTree>
    <p:extLst>
      <p:ext uri="{BB962C8B-B14F-4D97-AF65-F5344CB8AC3E}">
        <p14:creationId xmlns:p14="http://schemas.microsoft.com/office/powerpoint/2010/main" val="306601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8FB81-2BC2-9F50-61E4-2DFD1EBDC03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A5758C-9126-471E-CDDB-4D24CD0B6C8E}"/>
              </a:ext>
            </a:extLst>
          </p:cNvPr>
          <p:cNvSpPr>
            <a:spLocks noGrp="1"/>
          </p:cNvSpPr>
          <p:nvPr>
            <p:ph type="title"/>
          </p:nvPr>
        </p:nvSpPr>
        <p:spPr>
          <a:xfrm>
            <a:off x="457200" y="594359"/>
            <a:ext cx="3200400" cy="3592630"/>
          </a:xfrm>
        </p:spPr>
        <p:txBody>
          <a:bodyPr/>
          <a:lstStyle/>
          <a:p>
            <a:r>
              <a:rPr lang="sv-SE" dirty="0"/>
              <a:t>Var gäller dopingreglerna?</a:t>
            </a:r>
          </a:p>
        </p:txBody>
      </p:sp>
      <p:sp>
        <p:nvSpPr>
          <p:cNvPr id="5" name="Platshållare för innehåll 2">
            <a:extLst>
              <a:ext uri="{FF2B5EF4-FFF2-40B4-BE49-F238E27FC236}">
                <a16:creationId xmlns:a16="http://schemas.microsoft.com/office/drawing/2014/main" id="{78828A14-FF79-89E7-A607-422FF3AD4C98}"/>
              </a:ext>
            </a:extLst>
          </p:cNvPr>
          <p:cNvSpPr>
            <a:spLocks noGrp="1"/>
          </p:cNvSpPr>
          <p:nvPr>
            <p:ph idx="1"/>
          </p:nvPr>
        </p:nvSpPr>
        <p:spPr>
          <a:xfrm>
            <a:off x="5352560" y="6164825"/>
            <a:ext cx="6224335" cy="511278"/>
          </a:xfrm>
        </p:spPr>
        <p:txBody>
          <a:bodyPr anchor="ctr">
            <a:normAutofit/>
          </a:bodyPr>
          <a:lstStyle/>
          <a:p>
            <a:pPr marL="0" indent="0">
              <a:spcBef>
                <a:spcPts val="600"/>
              </a:spcBef>
              <a:buNone/>
            </a:pPr>
            <a:r>
              <a:rPr lang="sv-SE" sz="1200" dirty="0"/>
              <a:t>Svar: Dopingreglerna är samma för alla idrottare och stödpersoner i alla länder.</a:t>
            </a:r>
          </a:p>
        </p:txBody>
      </p:sp>
      <p:grpSp>
        <p:nvGrpSpPr>
          <p:cNvPr id="10" name="Grupp 9">
            <a:extLst>
              <a:ext uri="{FF2B5EF4-FFF2-40B4-BE49-F238E27FC236}">
                <a16:creationId xmlns:a16="http://schemas.microsoft.com/office/drawing/2014/main" id="{1D712812-2762-4BB8-89F3-D4BFB75881F4}"/>
              </a:ext>
            </a:extLst>
          </p:cNvPr>
          <p:cNvGrpSpPr/>
          <p:nvPr/>
        </p:nvGrpSpPr>
        <p:grpSpPr>
          <a:xfrm>
            <a:off x="7348115" y="594359"/>
            <a:ext cx="1820269" cy="2297367"/>
            <a:chOff x="7308786" y="697178"/>
            <a:chExt cx="1820269" cy="2297367"/>
          </a:xfrm>
        </p:grpSpPr>
        <p:pic>
          <p:nvPicPr>
            <p:cNvPr id="12" name="Bildobjekt 11">
              <a:extLst>
                <a:ext uri="{FF2B5EF4-FFF2-40B4-BE49-F238E27FC236}">
                  <a16:creationId xmlns:a16="http://schemas.microsoft.com/office/drawing/2014/main" id="{557E2D93-DFE1-945F-7BD0-8261B1AEA77D}"/>
                </a:ext>
              </a:extLst>
            </p:cNvPr>
            <p:cNvPicPr>
              <a:picLocks noChangeAspect="1"/>
            </p:cNvPicPr>
            <p:nvPr/>
          </p:nvPicPr>
          <p:blipFill>
            <a:blip r:embed="rId2"/>
            <a:stretch>
              <a:fillRect/>
            </a:stretch>
          </p:blipFill>
          <p:spPr>
            <a:xfrm>
              <a:off x="7308786" y="697178"/>
              <a:ext cx="1820269" cy="1820269"/>
            </a:xfrm>
            <a:prstGeom prst="rect">
              <a:avLst/>
            </a:prstGeom>
          </p:spPr>
        </p:pic>
        <p:sp>
          <p:nvSpPr>
            <p:cNvPr id="4" name="textruta 3">
              <a:extLst>
                <a:ext uri="{FF2B5EF4-FFF2-40B4-BE49-F238E27FC236}">
                  <a16:creationId xmlns:a16="http://schemas.microsoft.com/office/drawing/2014/main" id="{8F0CD072-A5EF-8F66-A48C-43E4E55AF658}"/>
                </a:ext>
              </a:extLst>
            </p:cNvPr>
            <p:cNvSpPr txBox="1"/>
            <p:nvPr/>
          </p:nvSpPr>
          <p:spPr>
            <a:xfrm>
              <a:off x="7413523" y="2625213"/>
              <a:ext cx="1582993" cy="369332"/>
            </a:xfrm>
            <a:prstGeom prst="rect">
              <a:avLst/>
            </a:prstGeom>
            <a:noFill/>
          </p:spPr>
          <p:txBody>
            <a:bodyPr wrap="square" rtlCol="0">
              <a:spAutoFit/>
            </a:bodyPr>
            <a:lstStyle/>
            <a:p>
              <a:pPr algn="ctr"/>
              <a:r>
                <a:rPr lang="sv-SE" dirty="0"/>
                <a:t>Världen</a:t>
              </a:r>
            </a:p>
          </p:txBody>
        </p:sp>
      </p:grpSp>
      <p:grpSp>
        <p:nvGrpSpPr>
          <p:cNvPr id="9" name="Grupp 8">
            <a:extLst>
              <a:ext uri="{FF2B5EF4-FFF2-40B4-BE49-F238E27FC236}">
                <a16:creationId xmlns:a16="http://schemas.microsoft.com/office/drawing/2014/main" id="{823772DD-31D2-9BFB-24B3-F2DA7E25CF2E}"/>
              </a:ext>
            </a:extLst>
          </p:cNvPr>
          <p:cNvGrpSpPr/>
          <p:nvPr/>
        </p:nvGrpSpPr>
        <p:grpSpPr>
          <a:xfrm>
            <a:off x="5113318" y="3424317"/>
            <a:ext cx="1965363" cy="2350736"/>
            <a:chOff x="5242055" y="3191860"/>
            <a:chExt cx="1965363" cy="2350736"/>
          </a:xfrm>
        </p:grpSpPr>
        <p:pic>
          <p:nvPicPr>
            <p:cNvPr id="13" name="Bildobjekt 12">
              <a:extLst>
                <a:ext uri="{FF2B5EF4-FFF2-40B4-BE49-F238E27FC236}">
                  <a16:creationId xmlns:a16="http://schemas.microsoft.com/office/drawing/2014/main" id="{3D59A6A8-1562-4B0D-1699-00379AF5B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42055" y="3191860"/>
              <a:ext cx="1965363" cy="1965363"/>
            </a:xfrm>
            <a:prstGeom prst="rect">
              <a:avLst/>
            </a:prstGeom>
          </p:spPr>
        </p:pic>
        <p:sp>
          <p:nvSpPr>
            <p:cNvPr id="6" name="textruta 5">
              <a:extLst>
                <a:ext uri="{FF2B5EF4-FFF2-40B4-BE49-F238E27FC236}">
                  <a16:creationId xmlns:a16="http://schemas.microsoft.com/office/drawing/2014/main" id="{6CA82215-7630-02AA-8C4B-21FF7123A8BE}"/>
                </a:ext>
              </a:extLst>
            </p:cNvPr>
            <p:cNvSpPr txBox="1"/>
            <p:nvPr/>
          </p:nvSpPr>
          <p:spPr>
            <a:xfrm>
              <a:off x="5304503" y="5173264"/>
              <a:ext cx="1582993" cy="369332"/>
            </a:xfrm>
            <a:prstGeom prst="rect">
              <a:avLst/>
            </a:prstGeom>
            <a:noFill/>
          </p:spPr>
          <p:txBody>
            <a:bodyPr wrap="square" rtlCol="0">
              <a:spAutoFit/>
            </a:bodyPr>
            <a:lstStyle/>
            <a:p>
              <a:pPr algn="ctr"/>
              <a:r>
                <a:rPr lang="sv-SE" dirty="0"/>
                <a:t>Norden</a:t>
              </a:r>
            </a:p>
          </p:txBody>
        </p:sp>
      </p:grpSp>
      <p:grpSp>
        <p:nvGrpSpPr>
          <p:cNvPr id="8" name="Grupp 7">
            <a:extLst>
              <a:ext uri="{FF2B5EF4-FFF2-40B4-BE49-F238E27FC236}">
                <a16:creationId xmlns:a16="http://schemas.microsoft.com/office/drawing/2014/main" id="{100AD2C6-7517-6C3B-4704-FFB57E714D05}"/>
              </a:ext>
            </a:extLst>
          </p:cNvPr>
          <p:cNvGrpSpPr/>
          <p:nvPr/>
        </p:nvGrpSpPr>
        <p:grpSpPr>
          <a:xfrm>
            <a:off x="9316567" y="3424317"/>
            <a:ext cx="1794976" cy="2224082"/>
            <a:chOff x="9492457" y="3318514"/>
            <a:chExt cx="1794976" cy="2224082"/>
          </a:xfrm>
        </p:grpSpPr>
        <p:pic>
          <p:nvPicPr>
            <p:cNvPr id="14" name="Bildobjekt 13">
              <a:extLst>
                <a:ext uri="{FF2B5EF4-FFF2-40B4-BE49-F238E27FC236}">
                  <a16:creationId xmlns:a16="http://schemas.microsoft.com/office/drawing/2014/main" id="{4F4B95B3-D177-CC75-ED36-84DCA7A58CB3}"/>
                </a:ext>
              </a:extLst>
            </p:cNvPr>
            <p:cNvPicPr>
              <a:picLocks noChangeAspect="1"/>
            </p:cNvPicPr>
            <p:nvPr/>
          </p:nvPicPr>
          <p:blipFill>
            <a:blip r:embed="rId4"/>
            <a:stretch>
              <a:fillRect/>
            </a:stretch>
          </p:blipFill>
          <p:spPr>
            <a:xfrm>
              <a:off x="9550484" y="3318514"/>
              <a:ext cx="1736949" cy="1736949"/>
            </a:xfrm>
            <a:prstGeom prst="rect">
              <a:avLst/>
            </a:prstGeom>
          </p:spPr>
        </p:pic>
        <p:sp>
          <p:nvSpPr>
            <p:cNvPr id="7" name="textruta 6">
              <a:extLst>
                <a:ext uri="{FF2B5EF4-FFF2-40B4-BE49-F238E27FC236}">
                  <a16:creationId xmlns:a16="http://schemas.microsoft.com/office/drawing/2014/main" id="{A1A86BA9-6332-739C-EA61-5454E509855E}"/>
                </a:ext>
              </a:extLst>
            </p:cNvPr>
            <p:cNvSpPr txBox="1"/>
            <p:nvPr/>
          </p:nvSpPr>
          <p:spPr>
            <a:xfrm>
              <a:off x="9492457" y="5173264"/>
              <a:ext cx="1582993" cy="369332"/>
            </a:xfrm>
            <a:prstGeom prst="rect">
              <a:avLst/>
            </a:prstGeom>
            <a:noFill/>
          </p:spPr>
          <p:txBody>
            <a:bodyPr wrap="square" rtlCol="0">
              <a:spAutoFit/>
            </a:bodyPr>
            <a:lstStyle/>
            <a:p>
              <a:pPr algn="ctr"/>
              <a:r>
                <a:rPr lang="sv-SE" dirty="0"/>
                <a:t>Sverige</a:t>
              </a:r>
            </a:p>
          </p:txBody>
        </p:sp>
      </p:grpSp>
    </p:spTree>
    <p:extLst>
      <p:ext uri="{BB962C8B-B14F-4D97-AF65-F5344CB8AC3E}">
        <p14:creationId xmlns:p14="http://schemas.microsoft.com/office/powerpoint/2010/main" val="35314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0C298-CFCC-B5E7-5D9E-9FBA783495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3CD1988-F628-1C8A-1A5C-D6261B759081}"/>
              </a:ext>
            </a:extLst>
          </p:cNvPr>
          <p:cNvSpPr>
            <a:spLocks noGrp="1"/>
          </p:cNvSpPr>
          <p:nvPr>
            <p:ph type="title"/>
          </p:nvPr>
        </p:nvSpPr>
        <p:spPr>
          <a:xfrm>
            <a:off x="457200" y="594359"/>
            <a:ext cx="3200400" cy="3592630"/>
          </a:xfrm>
        </p:spPr>
        <p:txBody>
          <a:bodyPr/>
          <a:lstStyle/>
          <a:p>
            <a:r>
              <a:rPr lang="sv-SE" dirty="0"/>
              <a:t>Vem ska se till att du följer dopingreglerna?</a:t>
            </a:r>
          </a:p>
        </p:txBody>
      </p:sp>
      <p:sp>
        <p:nvSpPr>
          <p:cNvPr id="3" name="Platshållare för innehåll 2">
            <a:extLst>
              <a:ext uri="{FF2B5EF4-FFF2-40B4-BE49-F238E27FC236}">
                <a16:creationId xmlns:a16="http://schemas.microsoft.com/office/drawing/2014/main" id="{38099D6A-5F12-176E-0B0E-0640ABF798F1}"/>
              </a:ext>
            </a:extLst>
          </p:cNvPr>
          <p:cNvSpPr>
            <a:spLocks noGrp="1"/>
          </p:cNvSpPr>
          <p:nvPr>
            <p:ph idx="1"/>
          </p:nvPr>
        </p:nvSpPr>
        <p:spPr>
          <a:xfrm>
            <a:off x="5205075" y="6068405"/>
            <a:ext cx="6224335" cy="591645"/>
          </a:xfrm>
        </p:spPr>
        <p:txBody>
          <a:bodyPr anchor="ctr">
            <a:normAutofit/>
          </a:bodyPr>
          <a:lstStyle/>
          <a:p>
            <a:pPr marL="0" indent="0">
              <a:buNone/>
            </a:pPr>
            <a:r>
              <a:rPr lang="sv-SE" sz="1200" dirty="0"/>
              <a:t>Svar: Det är ditt eget ansvar att se till att du inte bryter mot en regel.</a:t>
            </a:r>
          </a:p>
        </p:txBody>
      </p:sp>
      <p:grpSp>
        <p:nvGrpSpPr>
          <p:cNvPr id="9" name="Grupp 8">
            <a:extLst>
              <a:ext uri="{FF2B5EF4-FFF2-40B4-BE49-F238E27FC236}">
                <a16:creationId xmlns:a16="http://schemas.microsoft.com/office/drawing/2014/main" id="{AADF4362-F627-1B9C-5AA7-3550E4EE80C9}"/>
              </a:ext>
            </a:extLst>
          </p:cNvPr>
          <p:cNvGrpSpPr/>
          <p:nvPr/>
        </p:nvGrpSpPr>
        <p:grpSpPr>
          <a:xfrm>
            <a:off x="4719432" y="695261"/>
            <a:ext cx="6316688" cy="2401737"/>
            <a:chOff x="5034064" y="779287"/>
            <a:chExt cx="6316688" cy="2401737"/>
          </a:xfrm>
        </p:grpSpPr>
        <p:pic>
          <p:nvPicPr>
            <p:cNvPr id="4" name="Bildobjekt 3">
              <a:extLst>
                <a:ext uri="{FF2B5EF4-FFF2-40B4-BE49-F238E27FC236}">
                  <a16:creationId xmlns:a16="http://schemas.microsoft.com/office/drawing/2014/main" id="{2E3553E2-6E84-AC69-70AF-F78F3F847376}"/>
                </a:ext>
              </a:extLst>
            </p:cNvPr>
            <p:cNvPicPr>
              <a:picLocks noChangeAspect="1"/>
            </p:cNvPicPr>
            <p:nvPr/>
          </p:nvPicPr>
          <p:blipFill>
            <a:blip r:embed="rId2"/>
            <a:stretch>
              <a:fillRect/>
            </a:stretch>
          </p:blipFill>
          <p:spPr>
            <a:xfrm>
              <a:off x="5034064" y="779287"/>
              <a:ext cx="1966796" cy="1966796"/>
            </a:xfrm>
            <a:prstGeom prst="rect">
              <a:avLst/>
            </a:prstGeom>
          </p:spPr>
        </p:pic>
        <p:pic>
          <p:nvPicPr>
            <p:cNvPr id="6" name="Bildobjekt 5">
              <a:extLst>
                <a:ext uri="{FF2B5EF4-FFF2-40B4-BE49-F238E27FC236}">
                  <a16:creationId xmlns:a16="http://schemas.microsoft.com/office/drawing/2014/main" id="{98095346-0EDE-834E-E89A-1560967551F0}"/>
                </a:ext>
              </a:extLst>
            </p:cNvPr>
            <p:cNvPicPr>
              <a:picLocks noChangeAspect="1"/>
            </p:cNvPicPr>
            <p:nvPr/>
          </p:nvPicPr>
          <p:blipFill>
            <a:blip r:embed="rId3"/>
            <a:stretch>
              <a:fillRect/>
            </a:stretch>
          </p:blipFill>
          <p:spPr>
            <a:xfrm>
              <a:off x="8631875" y="779287"/>
              <a:ext cx="1966796" cy="1966796"/>
            </a:xfrm>
            <a:prstGeom prst="rect">
              <a:avLst/>
            </a:prstGeom>
          </p:spPr>
        </p:pic>
        <p:sp>
          <p:nvSpPr>
            <p:cNvPr id="8" name="textruta 7">
              <a:extLst>
                <a:ext uri="{FF2B5EF4-FFF2-40B4-BE49-F238E27FC236}">
                  <a16:creationId xmlns:a16="http://schemas.microsoft.com/office/drawing/2014/main" id="{3576ACC9-AEA4-74DC-E212-D554F1B7274D}"/>
                </a:ext>
              </a:extLst>
            </p:cNvPr>
            <p:cNvSpPr txBox="1"/>
            <p:nvPr/>
          </p:nvSpPr>
          <p:spPr>
            <a:xfrm>
              <a:off x="5465040" y="2811692"/>
              <a:ext cx="5885712" cy="369332"/>
            </a:xfrm>
            <a:prstGeom prst="rect">
              <a:avLst/>
            </a:prstGeom>
            <a:noFill/>
          </p:spPr>
          <p:txBody>
            <a:bodyPr wrap="square" rtlCol="0">
              <a:spAutoFit/>
            </a:bodyPr>
            <a:lstStyle/>
            <a:p>
              <a:r>
                <a:rPr lang="sv-SE" dirty="0"/>
                <a:t>Mitt eget			Mitt specialidrottsförbund</a:t>
              </a:r>
            </a:p>
          </p:txBody>
        </p:sp>
      </p:grpSp>
      <p:grpSp>
        <p:nvGrpSpPr>
          <p:cNvPr id="11" name="Grupp 10">
            <a:extLst>
              <a:ext uri="{FF2B5EF4-FFF2-40B4-BE49-F238E27FC236}">
                <a16:creationId xmlns:a16="http://schemas.microsoft.com/office/drawing/2014/main" id="{31EA452A-C1E3-AD1E-730A-71DB285E17D4}"/>
              </a:ext>
            </a:extLst>
          </p:cNvPr>
          <p:cNvGrpSpPr/>
          <p:nvPr/>
        </p:nvGrpSpPr>
        <p:grpSpPr>
          <a:xfrm>
            <a:off x="6096000" y="3611540"/>
            <a:ext cx="6190512" cy="2206591"/>
            <a:chOff x="5869858" y="3558221"/>
            <a:chExt cx="6190512" cy="2206591"/>
          </a:xfrm>
        </p:grpSpPr>
        <p:pic>
          <p:nvPicPr>
            <p:cNvPr id="5" name="Bildobjekt 4">
              <a:extLst>
                <a:ext uri="{FF2B5EF4-FFF2-40B4-BE49-F238E27FC236}">
                  <a16:creationId xmlns:a16="http://schemas.microsoft.com/office/drawing/2014/main" id="{FAD1CB94-B0DB-5149-2B58-24FC58305F07}"/>
                </a:ext>
              </a:extLst>
            </p:cNvPr>
            <p:cNvPicPr>
              <a:picLocks noChangeAspect="1"/>
            </p:cNvPicPr>
            <p:nvPr/>
          </p:nvPicPr>
          <p:blipFill>
            <a:blip r:embed="rId4"/>
            <a:stretch>
              <a:fillRect/>
            </a:stretch>
          </p:blipFill>
          <p:spPr>
            <a:xfrm>
              <a:off x="5869858" y="3558221"/>
              <a:ext cx="1771650" cy="1771650"/>
            </a:xfrm>
            <a:prstGeom prst="rect">
              <a:avLst/>
            </a:prstGeom>
          </p:spPr>
        </p:pic>
        <p:pic>
          <p:nvPicPr>
            <p:cNvPr id="7" name="Bildobjekt 6" descr="En bild som visar Teckensnitt, Grafik, logotyp, grafisk design&#10;&#10;AI-genererat innehåll kan vara felaktigt.">
              <a:extLst>
                <a:ext uri="{FF2B5EF4-FFF2-40B4-BE49-F238E27FC236}">
                  <a16:creationId xmlns:a16="http://schemas.microsoft.com/office/drawing/2014/main" id="{35F8582F-12F3-F143-251C-B737657E6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022" y="4257738"/>
              <a:ext cx="2109488" cy="591645"/>
            </a:xfrm>
            <a:prstGeom prst="rect">
              <a:avLst/>
            </a:prstGeom>
          </p:spPr>
        </p:pic>
        <p:sp>
          <p:nvSpPr>
            <p:cNvPr id="10" name="textruta 9">
              <a:extLst>
                <a:ext uri="{FF2B5EF4-FFF2-40B4-BE49-F238E27FC236}">
                  <a16:creationId xmlns:a16="http://schemas.microsoft.com/office/drawing/2014/main" id="{97565462-9B17-DF81-6880-35662DA88701}"/>
                </a:ext>
              </a:extLst>
            </p:cNvPr>
            <p:cNvSpPr txBox="1"/>
            <p:nvPr/>
          </p:nvSpPr>
          <p:spPr>
            <a:xfrm>
              <a:off x="6174658" y="5395480"/>
              <a:ext cx="5885712" cy="369332"/>
            </a:xfrm>
            <a:prstGeom prst="rect">
              <a:avLst/>
            </a:prstGeom>
            <a:noFill/>
          </p:spPr>
          <p:txBody>
            <a:bodyPr wrap="square" rtlCol="0">
              <a:spAutoFit/>
            </a:bodyPr>
            <a:lstStyle/>
            <a:p>
              <a:r>
                <a:rPr lang="sv-SE" dirty="0"/>
                <a:t>Min tränare		Antidoping Sverige</a:t>
              </a:r>
            </a:p>
          </p:txBody>
        </p:sp>
      </p:grpSp>
    </p:spTree>
    <p:extLst>
      <p:ext uri="{BB962C8B-B14F-4D97-AF65-F5344CB8AC3E}">
        <p14:creationId xmlns:p14="http://schemas.microsoft.com/office/powerpoint/2010/main" val="220355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6B62C-C1A6-378C-FD07-A612030F73A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1927DD-4770-B441-C6C4-14B2FC064AC2}"/>
              </a:ext>
            </a:extLst>
          </p:cNvPr>
          <p:cNvSpPr>
            <a:spLocks noGrp="1"/>
          </p:cNvSpPr>
          <p:nvPr>
            <p:ph type="title"/>
          </p:nvPr>
        </p:nvSpPr>
        <p:spPr>
          <a:xfrm>
            <a:off x="457200" y="594359"/>
            <a:ext cx="3200400" cy="3592630"/>
          </a:xfrm>
        </p:spPr>
        <p:txBody>
          <a:bodyPr/>
          <a:lstStyle/>
          <a:p>
            <a:r>
              <a:rPr lang="sv-SE" dirty="0"/>
              <a:t>Vem bestämmer vilka dopingregler som gäller?</a:t>
            </a:r>
          </a:p>
        </p:txBody>
      </p:sp>
      <p:pic>
        <p:nvPicPr>
          <p:cNvPr id="3" name="Platshållare för innehåll 3">
            <a:extLst>
              <a:ext uri="{FF2B5EF4-FFF2-40B4-BE49-F238E27FC236}">
                <a16:creationId xmlns:a16="http://schemas.microsoft.com/office/drawing/2014/main" id="{9CC084CB-639C-26C0-6493-0B1FBCDB4F06}"/>
              </a:ext>
            </a:extLst>
          </p:cNvPr>
          <p:cNvPicPr>
            <a:picLocks noGrp="1" noChangeAspect="1"/>
          </p:cNvPicPr>
          <p:nvPr>
            <p:ph idx="1"/>
          </p:nvPr>
        </p:nvPicPr>
        <p:blipFill>
          <a:blip r:embed="rId2"/>
          <a:stretch>
            <a:fillRect/>
          </a:stretch>
        </p:blipFill>
        <p:spPr>
          <a:xfrm>
            <a:off x="4890654" y="943898"/>
            <a:ext cx="3850040" cy="1079346"/>
          </a:xfrm>
          <a:prstGeom prst="rect">
            <a:avLst/>
          </a:prstGeom>
        </p:spPr>
      </p:pic>
      <p:pic>
        <p:nvPicPr>
          <p:cNvPr id="4" name="Bildobjekt 3" descr="En bild som visar symbol, logotyp, clipart, emblem&#10;&#10;AI-genererat innehåll kan vara felaktigt.">
            <a:extLst>
              <a:ext uri="{FF2B5EF4-FFF2-40B4-BE49-F238E27FC236}">
                <a16:creationId xmlns:a16="http://schemas.microsoft.com/office/drawing/2014/main" id="{E29436C5-D3BD-3722-516B-C70E9768B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159" y="3763738"/>
            <a:ext cx="1961545" cy="1961545"/>
          </a:xfrm>
          <a:prstGeom prst="rect">
            <a:avLst/>
          </a:prstGeom>
        </p:spPr>
      </p:pic>
      <p:pic>
        <p:nvPicPr>
          <p:cNvPr id="5" name="Bildobjekt 4" descr="En bild som visar text, Teckensnitt, Grafik, grafisk design&#10;&#10;AI-genererat innehåll kan vara felaktigt.">
            <a:extLst>
              <a:ext uri="{FF2B5EF4-FFF2-40B4-BE49-F238E27FC236}">
                <a16:creationId xmlns:a16="http://schemas.microsoft.com/office/drawing/2014/main" id="{F5156D62-CC77-3286-CED1-3DF2CC27A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2544538"/>
            <a:ext cx="3733800" cy="1219200"/>
          </a:xfrm>
          <a:prstGeom prst="rect">
            <a:avLst/>
          </a:prstGeom>
        </p:spPr>
      </p:pic>
      <p:sp>
        <p:nvSpPr>
          <p:cNvPr id="6" name="textruta 5">
            <a:extLst>
              <a:ext uri="{FF2B5EF4-FFF2-40B4-BE49-F238E27FC236}">
                <a16:creationId xmlns:a16="http://schemas.microsoft.com/office/drawing/2014/main" id="{932A35D3-9343-1B7B-088D-58F3FFE7C912}"/>
              </a:ext>
            </a:extLst>
          </p:cNvPr>
          <p:cNvSpPr txBox="1"/>
          <p:nvPr/>
        </p:nvSpPr>
        <p:spPr>
          <a:xfrm>
            <a:off x="7742009" y="6187440"/>
            <a:ext cx="1300391" cy="277511"/>
          </a:xfrm>
          <a:prstGeom prst="rect">
            <a:avLst/>
          </a:prstGeom>
          <a:noFill/>
        </p:spPr>
        <p:txBody>
          <a:bodyPr wrap="square">
            <a:spAutoFit/>
          </a:bodyPr>
          <a:lstStyle/>
          <a:p>
            <a:r>
              <a:rPr lang="sv-SE" sz="1200" dirty="0"/>
              <a:t>Svar: WADA</a:t>
            </a:r>
          </a:p>
        </p:txBody>
      </p:sp>
    </p:spTree>
    <p:extLst>
      <p:ext uri="{BB962C8B-B14F-4D97-AF65-F5344CB8AC3E}">
        <p14:creationId xmlns:p14="http://schemas.microsoft.com/office/powerpoint/2010/main" val="34165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6CFDE-7840-8380-649A-523624B675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671C031-DCC1-FFF9-3D9B-3207E6DB9DD3}"/>
              </a:ext>
            </a:extLst>
          </p:cNvPr>
          <p:cNvSpPr>
            <a:spLocks noGrp="1"/>
          </p:cNvSpPr>
          <p:nvPr>
            <p:ph type="title"/>
          </p:nvPr>
        </p:nvSpPr>
        <p:spPr>
          <a:xfrm>
            <a:off x="457200" y="594359"/>
            <a:ext cx="3200400" cy="3592630"/>
          </a:xfrm>
        </p:spPr>
        <p:txBody>
          <a:bodyPr/>
          <a:lstStyle/>
          <a:p>
            <a:r>
              <a:rPr lang="sv-SE" dirty="0"/>
              <a:t>Vem får veta om du brutit mot en dopingregel?</a:t>
            </a:r>
          </a:p>
        </p:txBody>
      </p:sp>
      <p:sp>
        <p:nvSpPr>
          <p:cNvPr id="4" name="textruta 3">
            <a:extLst>
              <a:ext uri="{FF2B5EF4-FFF2-40B4-BE49-F238E27FC236}">
                <a16:creationId xmlns:a16="http://schemas.microsoft.com/office/drawing/2014/main" id="{05814788-8CBC-9998-95D9-FEA6F24082DA}"/>
              </a:ext>
            </a:extLst>
          </p:cNvPr>
          <p:cNvSpPr txBox="1"/>
          <p:nvPr/>
        </p:nvSpPr>
        <p:spPr>
          <a:xfrm>
            <a:off x="6670293" y="6056672"/>
            <a:ext cx="3614249" cy="276999"/>
          </a:xfrm>
          <a:prstGeom prst="rect">
            <a:avLst/>
          </a:prstGeom>
          <a:noFill/>
        </p:spPr>
        <p:txBody>
          <a:bodyPr wrap="square">
            <a:spAutoFit/>
          </a:bodyPr>
          <a:lstStyle/>
          <a:p>
            <a:r>
              <a:rPr lang="sv-SE" sz="1200" dirty="0"/>
              <a:t>Svar: Först du, sen din förening och förbund.</a:t>
            </a:r>
          </a:p>
        </p:txBody>
      </p:sp>
      <p:grpSp>
        <p:nvGrpSpPr>
          <p:cNvPr id="10" name="Grupp 9">
            <a:extLst>
              <a:ext uri="{FF2B5EF4-FFF2-40B4-BE49-F238E27FC236}">
                <a16:creationId xmlns:a16="http://schemas.microsoft.com/office/drawing/2014/main" id="{C0152907-FE4D-F95F-899D-C67551C5C8A6}"/>
              </a:ext>
            </a:extLst>
          </p:cNvPr>
          <p:cNvGrpSpPr/>
          <p:nvPr/>
        </p:nvGrpSpPr>
        <p:grpSpPr>
          <a:xfrm>
            <a:off x="4538649" y="1372501"/>
            <a:ext cx="7653351" cy="3668712"/>
            <a:chOff x="4363679" y="979210"/>
            <a:chExt cx="7653351" cy="3668712"/>
          </a:xfrm>
        </p:grpSpPr>
        <p:sp>
          <p:nvSpPr>
            <p:cNvPr id="5" name="textruta 4">
              <a:extLst>
                <a:ext uri="{FF2B5EF4-FFF2-40B4-BE49-F238E27FC236}">
                  <a16:creationId xmlns:a16="http://schemas.microsoft.com/office/drawing/2014/main" id="{E6CF09E3-E60B-5A6A-D89E-3BA6FC4C8BA0}"/>
                </a:ext>
              </a:extLst>
            </p:cNvPr>
            <p:cNvSpPr txBox="1"/>
            <p:nvPr/>
          </p:nvSpPr>
          <p:spPr>
            <a:xfrm>
              <a:off x="5370424" y="4278590"/>
              <a:ext cx="6646606" cy="369332"/>
            </a:xfrm>
            <a:prstGeom prst="rect">
              <a:avLst/>
            </a:prstGeom>
            <a:noFill/>
          </p:spPr>
          <p:txBody>
            <a:bodyPr wrap="square" rtlCol="0">
              <a:spAutoFit/>
            </a:bodyPr>
            <a:lstStyle/>
            <a:p>
              <a:r>
                <a:rPr lang="sv-SE" dirty="0"/>
                <a:t>Jag själv			       Mitt idrottsförbund/förening</a:t>
              </a:r>
            </a:p>
          </p:txBody>
        </p:sp>
        <p:pic>
          <p:nvPicPr>
            <p:cNvPr id="6" name="Bildobjekt 5">
              <a:extLst>
                <a:ext uri="{FF2B5EF4-FFF2-40B4-BE49-F238E27FC236}">
                  <a16:creationId xmlns:a16="http://schemas.microsoft.com/office/drawing/2014/main" id="{7F73CD98-0EE6-96E3-41A2-1CE473DB4B46}"/>
                </a:ext>
              </a:extLst>
            </p:cNvPr>
            <p:cNvPicPr>
              <a:picLocks noChangeAspect="1"/>
            </p:cNvPicPr>
            <p:nvPr/>
          </p:nvPicPr>
          <p:blipFill>
            <a:blip r:embed="rId2"/>
            <a:stretch>
              <a:fillRect/>
            </a:stretch>
          </p:blipFill>
          <p:spPr>
            <a:xfrm>
              <a:off x="4363679" y="979210"/>
              <a:ext cx="3017889" cy="3017889"/>
            </a:xfrm>
            <a:prstGeom prst="rect">
              <a:avLst/>
            </a:prstGeom>
          </p:spPr>
        </p:pic>
        <p:pic>
          <p:nvPicPr>
            <p:cNvPr id="7" name="Bildobjekt 6">
              <a:extLst>
                <a:ext uri="{FF2B5EF4-FFF2-40B4-BE49-F238E27FC236}">
                  <a16:creationId xmlns:a16="http://schemas.microsoft.com/office/drawing/2014/main" id="{36F9A922-DEC4-41B3-0EBF-228A91E93649}"/>
                </a:ext>
              </a:extLst>
            </p:cNvPr>
            <p:cNvPicPr>
              <a:picLocks noChangeAspect="1"/>
            </p:cNvPicPr>
            <p:nvPr/>
          </p:nvPicPr>
          <p:blipFill>
            <a:blip r:embed="rId3"/>
            <a:stretch>
              <a:fillRect/>
            </a:stretch>
          </p:blipFill>
          <p:spPr>
            <a:xfrm>
              <a:off x="8316246" y="979210"/>
              <a:ext cx="3200400" cy="3200400"/>
            </a:xfrm>
            <a:prstGeom prst="rect">
              <a:avLst/>
            </a:prstGeom>
          </p:spPr>
        </p:pic>
      </p:grpSp>
    </p:spTree>
    <p:extLst>
      <p:ext uri="{BB962C8B-B14F-4D97-AF65-F5344CB8AC3E}">
        <p14:creationId xmlns:p14="http://schemas.microsoft.com/office/powerpoint/2010/main" val="12979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D096-2704-6A86-9D2C-FBEC3FC8BFC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8F45341-2736-B0D1-5DC2-1247EDF35FA7}"/>
              </a:ext>
            </a:extLst>
          </p:cNvPr>
          <p:cNvSpPr>
            <a:spLocks noGrp="1"/>
          </p:cNvSpPr>
          <p:nvPr>
            <p:ph type="title"/>
          </p:nvPr>
        </p:nvSpPr>
        <p:spPr>
          <a:xfrm>
            <a:off x="457200" y="594359"/>
            <a:ext cx="3200400" cy="3592630"/>
          </a:xfrm>
        </p:spPr>
        <p:txBody>
          <a:bodyPr/>
          <a:lstStyle/>
          <a:p>
            <a:r>
              <a:rPr lang="sv-SE" dirty="0"/>
              <a:t>Får du träna eller tävla om du blivit avstängd för att ha brutit mot en dopingregel?</a:t>
            </a:r>
          </a:p>
        </p:txBody>
      </p:sp>
      <p:pic>
        <p:nvPicPr>
          <p:cNvPr id="3" name="Platshållare för innehåll 3">
            <a:extLst>
              <a:ext uri="{FF2B5EF4-FFF2-40B4-BE49-F238E27FC236}">
                <a16:creationId xmlns:a16="http://schemas.microsoft.com/office/drawing/2014/main" id="{CE51D992-D6E7-E669-243C-E2308D1BDF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96000" y="1131143"/>
            <a:ext cx="4001295" cy="4001295"/>
          </a:xfrm>
          <a:prstGeom prst="rect">
            <a:avLst/>
          </a:prstGeom>
        </p:spPr>
      </p:pic>
      <p:sp>
        <p:nvSpPr>
          <p:cNvPr id="4" name="textruta 3">
            <a:extLst>
              <a:ext uri="{FF2B5EF4-FFF2-40B4-BE49-F238E27FC236}">
                <a16:creationId xmlns:a16="http://schemas.microsoft.com/office/drawing/2014/main" id="{7B4BF026-3714-DF2E-5A2C-B059524F9D45}"/>
              </a:ext>
            </a:extLst>
          </p:cNvPr>
          <p:cNvSpPr txBox="1"/>
          <p:nvPr/>
        </p:nvSpPr>
        <p:spPr>
          <a:xfrm>
            <a:off x="7034086" y="5909187"/>
            <a:ext cx="3260288" cy="276999"/>
          </a:xfrm>
          <a:prstGeom prst="rect">
            <a:avLst/>
          </a:prstGeom>
          <a:noFill/>
        </p:spPr>
        <p:txBody>
          <a:bodyPr wrap="square">
            <a:spAutoFit/>
          </a:bodyPr>
          <a:lstStyle/>
          <a:p>
            <a:r>
              <a:rPr lang="sv-SE" sz="1200" dirty="0"/>
              <a:t>Svar: Nej, varken i Sverige eller världen.</a:t>
            </a:r>
          </a:p>
        </p:txBody>
      </p:sp>
    </p:spTree>
    <p:extLst>
      <p:ext uri="{BB962C8B-B14F-4D97-AF65-F5344CB8AC3E}">
        <p14:creationId xmlns:p14="http://schemas.microsoft.com/office/powerpoint/2010/main" val="37687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50EC9E8-15E6-C6FF-FF78-DBF7A15E04E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C33DE4E-00BD-8721-0847-0D65FAC5623F}"/>
              </a:ext>
            </a:extLst>
          </p:cNvPr>
          <p:cNvSpPr>
            <a:spLocks noGrp="1"/>
          </p:cNvSpPr>
          <p:nvPr>
            <p:ph idx="1"/>
          </p:nvPr>
        </p:nvSpPr>
        <p:spPr/>
        <p:txBody>
          <a:bodyPr/>
          <a:lstStyle/>
          <a:p>
            <a:pPr marL="0" indent="0">
              <a:buNone/>
            </a:pPr>
            <a:r>
              <a:rPr lang="sv-SE" sz="2000" i="1" dirty="0"/>
              <a:t>Bilder: </a:t>
            </a:r>
            <a:r>
              <a:rPr lang="sv-SE" sz="2000" i="1" dirty="0" err="1"/>
              <a:t>Papunets</a:t>
            </a:r>
            <a:r>
              <a:rPr lang="sv-SE" sz="2000" i="1" dirty="0"/>
              <a:t> </a:t>
            </a:r>
            <a:r>
              <a:rPr lang="sv-SE" sz="2000" i="1" dirty="0" err="1"/>
              <a:t>bildbank</a:t>
            </a:r>
            <a:r>
              <a:rPr lang="sv-SE" sz="2000" i="1" dirty="0"/>
              <a:t>, papunet.net, Elina </a:t>
            </a:r>
            <a:r>
              <a:rPr lang="sv-SE" sz="2000" i="1" dirty="0" err="1"/>
              <a:t>Vanninen</a:t>
            </a:r>
            <a:r>
              <a:rPr lang="sv-SE" sz="2000" i="1" dirty="0"/>
              <a:t>, </a:t>
            </a:r>
            <a:r>
              <a:rPr lang="sv-SE" sz="2000" dirty="0" err="1"/>
              <a:t>Annakaisa</a:t>
            </a:r>
            <a:r>
              <a:rPr lang="sv-SE" sz="2000" dirty="0"/>
              <a:t> Ojanen, </a:t>
            </a:r>
            <a:r>
              <a:rPr lang="sv-SE" sz="2000" i="1" dirty="0"/>
              <a:t>Sergio </a:t>
            </a:r>
            <a:r>
              <a:rPr lang="sv-SE" sz="2000" i="1" dirty="0" err="1"/>
              <a:t>Palao</a:t>
            </a:r>
            <a:r>
              <a:rPr lang="sv-SE" sz="2000" i="1" dirty="0"/>
              <a:t> / ARASAAC, </a:t>
            </a:r>
            <a:r>
              <a:rPr lang="sv-SE" sz="2000" i="1" dirty="0" err="1"/>
              <a:t>Kuvako</a:t>
            </a:r>
            <a:r>
              <a:rPr lang="sv-SE" sz="2000" i="1" dirty="0"/>
              <a:t>, </a:t>
            </a:r>
            <a:r>
              <a:rPr lang="sv-SE" sz="2000" i="1" dirty="0" err="1"/>
              <a:t>Mulberry</a:t>
            </a:r>
            <a:r>
              <a:rPr lang="sv-SE" sz="2000" i="1" dirty="0"/>
              <a:t> Symbols och </a:t>
            </a:r>
            <a:r>
              <a:rPr lang="sv-SE" sz="2000" i="1" dirty="0" err="1"/>
              <a:t>Sclera</a:t>
            </a:r>
            <a:r>
              <a:rPr lang="sv-SE" sz="2000" i="1" dirty="0"/>
              <a:t>. Vissa bilder </a:t>
            </a:r>
            <a:r>
              <a:rPr lang="sv-SE" sz="2000" i="1"/>
              <a:t>är redigerade </a:t>
            </a:r>
            <a:r>
              <a:rPr lang="sv-SE" sz="2000" i="1" dirty="0"/>
              <a:t>från originalversion.</a:t>
            </a:r>
            <a:br>
              <a:rPr lang="sv-SE" sz="2000" i="1" dirty="0"/>
            </a:br>
            <a:br>
              <a:rPr lang="sv-SE" sz="2000" i="1" dirty="0"/>
            </a:br>
            <a:r>
              <a:rPr lang="sv-SE" sz="2000" i="1" dirty="0"/>
              <a:t>Logga: Antidoping Sverige, WADA samt Riksidrottsförbundet hämtade från respektive webbplats.</a:t>
            </a:r>
            <a:br>
              <a:rPr lang="sv-SE" sz="2000" i="1" dirty="0"/>
            </a:br>
            <a:br>
              <a:rPr lang="sv-SE" sz="2000" i="1" dirty="0"/>
            </a:br>
            <a:r>
              <a:rPr lang="sv-SE" sz="2000" i="1" dirty="0"/>
              <a:t>Foto: Antidoping Sverige</a:t>
            </a:r>
          </a:p>
          <a:p>
            <a:pPr marL="0" indent="0">
              <a:buNone/>
            </a:pPr>
            <a:endParaRPr lang="sv-SE" sz="2000" i="1" dirty="0"/>
          </a:p>
          <a:p>
            <a:pPr marL="0" indent="0">
              <a:buNone/>
            </a:pPr>
            <a:r>
              <a:rPr lang="sv-SE" sz="2000" i="1" dirty="0"/>
              <a:t>Materialet är framtaget av Antidoping Sverige. </a:t>
            </a:r>
            <a:endParaRPr lang="sv-SE" i="1" dirty="0"/>
          </a:p>
          <a:p>
            <a:pPr marL="0" indent="0">
              <a:buNone/>
            </a:pPr>
            <a:endParaRPr lang="sv-SE" i="1" dirty="0"/>
          </a:p>
        </p:txBody>
      </p:sp>
    </p:spTree>
    <p:extLst>
      <p:ext uri="{BB962C8B-B14F-4D97-AF65-F5344CB8AC3E}">
        <p14:creationId xmlns:p14="http://schemas.microsoft.com/office/powerpoint/2010/main" val="110328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C29A0-6194-36A7-3783-E5624C03908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B96617-0C85-6E75-3350-5282C9150C7F}"/>
              </a:ext>
            </a:extLst>
          </p:cNvPr>
          <p:cNvSpPr>
            <a:spLocks noGrp="1"/>
          </p:cNvSpPr>
          <p:nvPr>
            <p:ph type="title"/>
          </p:nvPr>
        </p:nvSpPr>
        <p:spPr/>
        <p:txBody>
          <a:bodyPr/>
          <a:lstStyle/>
          <a:p>
            <a:r>
              <a:rPr lang="sv-SE" dirty="0"/>
              <a:t>Gäller dopingreglerna dig?</a:t>
            </a:r>
          </a:p>
        </p:txBody>
      </p:sp>
      <p:sp>
        <p:nvSpPr>
          <p:cNvPr id="3" name="Platshållare för innehåll 2">
            <a:extLst>
              <a:ext uri="{FF2B5EF4-FFF2-40B4-BE49-F238E27FC236}">
                <a16:creationId xmlns:a16="http://schemas.microsoft.com/office/drawing/2014/main" id="{8D9C0AD3-23FE-A416-F737-59A3F2D850CD}"/>
              </a:ext>
            </a:extLst>
          </p:cNvPr>
          <p:cNvSpPr>
            <a:spLocks noGrp="1"/>
          </p:cNvSpPr>
          <p:nvPr>
            <p:ph idx="1"/>
          </p:nvPr>
        </p:nvSpPr>
        <p:spPr>
          <a:xfrm>
            <a:off x="1097280" y="1988820"/>
            <a:ext cx="6527334" cy="3880274"/>
          </a:xfrm>
        </p:spPr>
        <p:txBody>
          <a:bodyPr>
            <a:normAutofit/>
          </a:bodyPr>
          <a:lstStyle/>
          <a:p>
            <a:pPr marL="108000" indent="0">
              <a:lnSpc>
                <a:spcPct val="120000"/>
              </a:lnSpc>
              <a:spcAft>
                <a:spcPts val="1800"/>
              </a:spcAft>
              <a:buNone/>
            </a:pPr>
            <a:r>
              <a:rPr lang="sv-SE" sz="2400" dirty="0"/>
              <a:t>Är du idrottare?</a:t>
            </a:r>
          </a:p>
          <a:p>
            <a:pPr marL="108000" indent="0">
              <a:lnSpc>
                <a:spcPct val="120000"/>
              </a:lnSpc>
              <a:spcAft>
                <a:spcPts val="1800"/>
              </a:spcAft>
              <a:buNone/>
            </a:pPr>
            <a:r>
              <a:rPr lang="sv-SE" sz="2400" dirty="0"/>
              <a:t>Är du stödperson till en idrottare?</a:t>
            </a:r>
          </a:p>
          <a:p>
            <a:pPr marL="108000" indent="0">
              <a:lnSpc>
                <a:spcPct val="120000"/>
              </a:lnSpc>
              <a:spcAft>
                <a:spcPts val="1800"/>
              </a:spcAft>
              <a:buNone/>
            </a:pPr>
            <a:r>
              <a:rPr lang="sv-SE" sz="2400" dirty="0"/>
              <a:t>Har din idrott ett specialidrottsförbund?</a:t>
            </a:r>
          </a:p>
          <a:p>
            <a:pPr marL="108000" indent="0">
              <a:lnSpc>
                <a:spcPct val="120000"/>
              </a:lnSpc>
              <a:spcAft>
                <a:spcPts val="1800"/>
              </a:spcAft>
              <a:buNone/>
            </a:pPr>
            <a:r>
              <a:rPr lang="sv-SE" sz="2400" dirty="0"/>
              <a:t>Är din idrott en del av Riksidrottsförbundet?</a:t>
            </a:r>
            <a:br>
              <a:rPr lang="sv-SE" sz="4000" dirty="0"/>
            </a:br>
            <a:endParaRPr lang="sv-SE" sz="4000" dirty="0"/>
          </a:p>
        </p:txBody>
      </p:sp>
      <p:pic>
        <p:nvPicPr>
          <p:cNvPr id="4" name="Picture 2">
            <a:extLst>
              <a:ext uri="{FF2B5EF4-FFF2-40B4-BE49-F238E27FC236}">
                <a16:creationId xmlns:a16="http://schemas.microsoft.com/office/drawing/2014/main" id="{62566BAE-A61F-88CF-7AD7-DE628C0A8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624614" y="2224739"/>
            <a:ext cx="2895902" cy="289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3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1927-7A9A-FEBC-7A78-B2B90F19B9D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00585A9-3C65-0F36-D3A6-C51C3C750E0D}"/>
              </a:ext>
            </a:extLst>
          </p:cNvPr>
          <p:cNvSpPr>
            <a:spLocks noGrp="1"/>
          </p:cNvSpPr>
          <p:nvPr>
            <p:ph type="title"/>
          </p:nvPr>
        </p:nvSpPr>
        <p:spPr/>
        <p:txBody>
          <a:bodyPr/>
          <a:lstStyle/>
          <a:p>
            <a:r>
              <a:rPr lang="sv-SE" dirty="0"/>
              <a:t>Gäller dopingreglerna dig?</a:t>
            </a:r>
          </a:p>
        </p:txBody>
      </p:sp>
      <p:sp>
        <p:nvSpPr>
          <p:cNvPr id="3" name="Platshållare för innehåll 2">
            <a:extLst>
              <a:ext uri="{FF2B5EF4-FFF2-40B4-BE49-F238E27FC236}">
                <a16:creationId xmlns:a16="http://schemas.microsoft.com/office/drawing/2014/main" id="{000CC52D-52D2-8092-CB67-205ADD93FAC8}"/>
              </a:ext>
            </a:extLst>
          </p:cNvPr>
          <p:cNvSpPr>
            <a:spLocks noGrp="1"/>
          </p:cNvSpPr>
          <p:nvPr>
            <p:ph idx="1"/>
          </p:nvPr>
        </p:nvSpPr>
        <p:spPr>
          <a:xfrm>
            <a:off x="1097280" y="1988820"/>
            <a:ext cx="10058400" cy="3880274"/>
          </a:xfrm>
        </p:spPr>
        <p:txBody>
          <a:bodyPr>
            <a:normAutofit/>
          </a:bodyPr>
          <a:lstStyle/>
          <a:p>
            <a:pPr marL="108000" indent="0">
              <a:lnSpc>
                <a:spcPct val="100000"/>
              </a:lnSpc>
              <a:spcAft>
                <a:spcPts val="1800"/>
              </a:spcAft>
              <a:buNone/>
            </a:pPr>
            <a:r>
              <a:rPr lang="sv-SE" b="1" dirty="0"/>
              <a:t>Svar: </a:t>
            </a:r>
            <a:r>
              <a:rPr lang="sv-SE" dirty="0"/>
              <a:t>Dopingreglerna gäller för alla idrottare och stödpersoner som deltar i tävlingar eller händelser som är godkända av ett svenskt specialidrottsförbund inom Riksidrottsförbundet.</a:t>
            </a:r>
          </a:p>
          <a:p>
            <a:endParaRPr lang="sv-SE" dirty="0"/>
          </a:p>
        </p:txBody>
      </p:sp>
      <p:pic>
        <p:nvPicPr>
          <p:cNvPr id="4" name="Picture 2">
            <a:extLst>
              <a:ext uri="{FF2B5EF4-FFF2-40B4-BE49-F238E27FC236}">
                <a16:creationId xmlns:a16="http://schemas.microsoft.com/office/drawing/2014/main" id="{39D094E7-E34B-9765-0B64-6F18263931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98" t="8178" r="19682" b="47326"/>
          <a:stretch>
            <a:fillRect/>
          </a:stretch>
        </p:blipFill>
        <p:spPr bwMode="auto">
          <a:xfrm>
            <a:off x="1036320" y="3652439"/>
            <a:ext cx="1356852" cy="1190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BCDE060A-2AFA-A5AD-F6C2-DB0975376811}"/>
              </a:ext>
            </a:extLst>
          </p:cNvPr>
          <p:cNvSpPr txBox="1"/>
          <p:nvPr/>
        </p:nvSpPr>
        <p:spPr>
          <a:xfrm>
            <a:off x="2393172" y="3785939"/>
            <a:ext cx="8701548" cy="923330"/>
          </a:xfrm>
          <a:prstGeom prst="rect">
            <a:avLst/>
          </a:prstGeom>
          <a:noFill/>
        </p:spPr>
        <p:txBody>
          <a:bodyPr wrap="square" rtlCol="0">
            <a:spAutoFit/>
          </a:bodyPr>
          <a:lstStyle/>
          <a:p>
            <a:r>
              <a:rPr lang="sv-SE" b="1" dirty="0"/>
              <a:t>Svarade du ja på frågorna?</a:t>
            </a:r>
          </a:p>
          <a:p>
            <a:endParaRPr lang="sv-SE" b="1" dirty="0"/>
          </a:p>
          <a:p>
            <a:r>
              <a:rPr lang="sv-SE" b="1" dirty="0"/>
              <a:t>Då gäller dopingreglerna dig</a:t>
            </a:r>
            <a:r>
              <a:rPr lang="sv-SE" dirty="0"/>
              <a:t>.</a:t>
            </a:r>
          </a:p>
        </p:txBody>
      </p:sp>
    </p:spTree>
    <p:extLst>
      <p:ext uri="{BB962C8B-B14F-4D97-AF65-F5344CB8AC3E}">
        <p14:creationId xmlns:p14="http://schemas.microsoft.com/office/powerpoint/2010/main" val="105207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9A20-3183-B558-590C-F3220B80B25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F81439-BD9F-F306-8594-59A28FDF0A49}"/>
              </a:ext>
            </a:extLst>
          </p:cNvPr>
          <p:cNvSpPr>
            <a:spLocks noGrp="1"/>
          </p:cNvSpPr>
          <p:nvPr>
            <p:ph type="title"/>
          </p:nvPr>
        </p:nvSpPr>
        <p:spPr/>
        <p:txBody>
          <a:bodyPr/>
          <a:lstStyle/>
          <a:p>
            <a:r>
              <a:rPr lang="sv-SE" dirty="0"/>
              <a:t>Dopingregler</a:t>
            </a:r>
          </a:p>
        </p:txBody>
      </p:sp>
      <p:sp>
        <p:nvSpPr>
          <p:cNvPr id="3" name="Platshållare för innehåll 2">
            <a:extLst>
              <a:ext uri="{FF2B5EF4-FFF2-40B4-BE49-F238E27FC236}">
                <a16:creationId xmlns:a16="http://schemas.microsoft.com/office/drawing/2014/main" id="{7A7E1389-1A46-C1B4-7BDB-9AAB034613A8}"/>
              </a:ext>
            </a:extLst>
          </p:cNvPr>
          <p:cNvSpPr>
            <a:spLocks noGrp="1"/>
          </p:cNvSpPr>
          <p:nvPr>
            <p:ph idx="1"/>
          </p:nvPr>
        </p:nvSpPr>
        <p:spPr>
          <a:xfrm>
            <a:off x="1097280" y="2436748"/>
            <a:ext cx="10058400" cy="3432346"/>
          </a:xfrm>
        </p:spPr>
        <p:txBody>
          <a:bodyPr>
            <a:normAutofit/>
          </a:bodyPr>
          <a:lstStyle/>
          <a:p>
            <a:pPr marL="108000">
              <a:lnSpc>
                <a:spcPct val="100000"/>
              </a:lnSpc>
              <a:spcAft>
                <a:spcPts val="1800"/>
              </a:spcAft>
            </a:pPr>
            <a:r>
              <a:rPr lang="sv-SE" dirty="0"/>
              <a:t>Dopingreglerna bestäms av WADA, Världsantidopingbyrån.</a:t>
            </a:r>
          </a:p>
          <a:p>
            <a:pPr marL="108000">
              <a:lnSpc>
                <a:spcPct val="100000"/>
              </a:lnSpc>
              <a:spcAft>
                <a:spcPts val="1800"/>
              </a:spcAft>
            </a:pPr>
            <a:endParaRPr lang="sv-SE" dirty="0"/>
          </a:p>
          <a:p>
            <a:pPr marL="108000" indent="0">
              <a:lnSpc>
                <a:spcPct val="100000"/>
              </a:lnSpc>
              <a:spcAft>
                <a:spcPts val="1800"/>
              </a:spcAft>
              <a:buNone/>
            </a:pPr>
            <a:endParaRPr lang="sv-SE" dirty="0"/>
          </a:p>
          <a:p>
            <a:pPr marL="108000">
              <a:lnSpc>
                <a:spcPct val="100000"/>
              </a:lnSpc>
              <a:spcAft>
                <a:spcPts val="1800"/>
              </a:spcAft>
            </a:pPr>
            <a:r>
              <a:rPr lang="sv-SE" dirty="0"/>
              <a:t>Antidoping Sverige ser till att reglerna följs här i Sverige.</a:t>
            </a:r>
          </a:p>
          <a:p>
            <a:endParaRPr lang="sv-SE" dirty="0"/>
          </a:p>
        </p:txBody>
      </p:sp>
      <p:pic>
        <p:nvPicPr>
          <p:cNvPr id="4" name="Bildobjekt 3">
            <a:extLst>
              <a:ext uri="{FF2B5EF4-FFF2-40B4-BE49-F238E27FC236}">
                <a16:creationId xmlns:a16="http://schemas.microsoft.com/office/drawing/2014/main" id="{C8E72DDC-FD42-9F74-F181-034521B697AD}"/>
              </a:ext>
            </a:extLst>
          </p:cNvPr>
          <p:cNvPicPr>
            <a:picLocks noChangeAspect="1"/>
          </p:cNvPicPr>
          <p:nvPr/>
        </p:nvPicPr>
        <p:blipFill>
          <a:blip r:embed="rId2"/>
          <a:stretch>
            <a:fillRect/>
          </a:stretch>
        </p:blipFill>
        <p:spPr>
          <a:xfrm>
            <a:off x="8570560" y="2183802"/>
            <a:ext cx="1719221" cy="3432345"/>
          </a:xfrm>
          <a:prstGeom prst="rect">
            <a:avLst/>
          </a:prstGeom>
        </p:spPr>
      </p:pic>
    </p:spTree>
    <p:extLst>
      <p:ext uri="{BB962C8B-B14F-4D97-AF65-F5344CB8AC3E}">
        <p14:creationId xmlns:p14="http://schemas.microsoft.com/office/powerpoint/2010/main" val="204854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F414B-DDE7-B6EE-6731-97D27E84089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A5FF52-ACA8-72A8-D74E-87DFB548CE4D}"/>
              </a:ext>
            </a:extLst>
          </p:cNvPr>
          <p:cNvSpPr>
            <a:spLocks noGrp="1"/>
          </p:cNvSpPr>
          <p:nvPr>
            <p:ph type="title"/>
          </p:nvPr>
        </p:nvSpPr>
        <p:spPr>
          <a:xfrm>
            <a:off x="1091380" y="286603"/>
            <a:ext cx="10064299" cy="1450757"/>
          </a:xfrm>
        </p:spPr>
        <p:txBody>
          <a:bodyPr/>
          <a:lstStyle/>
          <a:p>
            <a:r>
              <a:rPr lang="sv-SE" dirty="0"/>
              <a:t>Dopingförseelse</a:t>
            </a:r>
          </a:p>
        </p:txBody>
      </p:sp>
      <p:sp>
        <p:nvSpPr>
          <p:cNvPr id="7" name="Platshållare för innehåll 2">
            <a:extLst>
              <a:ext uri="{FF2B5EF4-FFF2-40B4-BE49-F238E27FC236}">
                <a16:creationId xmlns:a16="http://schemas.microsoft.com/office/drawing/2014/main" id="{6FF9B20B-B9F6-26AE-2085-51D604386EE4}"/>
              </a:ext>
            </a:extLst>
          </p:cNvPr>
          <p:cNvSpPr txBox="1">
            <a:spLocks/>
          </p:cNvSpPr>
          <p:nvPr/>
        </p:nvSpPr>
        <p:spPr>
          <a:xfrm>
            <a:off x="1091380" y="1929384"/>
            <a:ext cx="10262420" cy="42519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08000" indent="0">
              <a:lnSpc>
                <a:spcPct val="100000"/>
              </a:lnSpc>
              <a:spcAft>
                <a:spcPts val="1800"/>
              </a:spcAft>
            </a:pPr>
            <a:r>
              <a:rPr lang="sv-SE" sz="2200" dirty="0"/>
              <a:t>Dopingförseelse betyder att någon bryter mot en eller flera dopingregler.</a:t>
            </a:r>
          </a:p>
          <a:p>
            <a:pPr marL="108000" indent="0">
              <a:lnSpc>
                <a:spcPct val="100000"/>
              </a:lnSpc>
              <a:spcAft>
                <a:spcPts val="1800"/>
              </a:spcAft>
            </a:pPr>
            <a:r>
              <a:rPr lang="sv-SE" sz="2200" dirty="0"/>
              <a:t>Det finns flera olika sätt som du kan bryta mot dopingreglerna på.</a:t>
            </a:r>
          </a:p>
          <a:p>
            <a:pPr marL="0" indent="0">
              <a:buFont typeface="Calibri" panose="020F0502020204030204" pitchFamily="34" charset="0"/>
              <a:buNone/>
            </a:pPr>
            <a:endParaRPr lang="sv-SE" sz="2200" dirty="0"/>
          </a:p>
        </p:txBody>
      </p:sp>
      <p:pic>
        <p:nvPicPr>
          <p:cNvPr id="8" name="Bildobjekt 7">
            <a:extLst>
              <a:ext uri="{FF2B5EF4-FFF2-40B4-BE49-F238E27FC236}">
                <a16:creationId xmlns:a16="http://schemas.microsoft.com/office/drawing/2014/main" id="{64C2A02E-9290-408E-DC91-9B5048CCD9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26061" y="3926749"/>
            <a:ext cx="1987704" cy="1987704"/>
          </a:xfrm>
          <a:prstGeom prst="rect">
            <a:avLst/>
          </a:prstGeom>
        </p:spPr>
      </p:pic>
      <p:pic>
        <p:nvPicPr>
          <p:cNvPr id="3" name="Bildobjekt 2">
            <a:extLst>
              <a:ext uri="{FF2B5EF4-FFF2-40B4-BE49-F238E27FC236}">
                <a16:creationId xmlns:a16="http://schemas.microsoft.com/office/drawing/2014/main" id="{47BCE971-0657-A33C-1650-8F805D94BAC5}"/>
              </a:ext>
            </a:extLst>
          </p:cNvPr>
          <p:cNvPicPr>
            <a:picLocks noChangeAspect="1"/>
          </p:cNvPicPr>
          <p:nvPr/>
        </p:nvPicPr>
        <p:blipFill>
          <a:blip r:embed="rId3"/>
          <a:stretch>
            <a:fillRect/>
          </a:stretch>
        </p:blipFill>
        <p:spPr>
          <a:xfrm>
            <a:off x="3418775" y="3926749"/>
            <a:ext cx="1987704" cy="1987704"/>
          </a:xfrm>
          <a:prstGeom prst="rect">
            <a:avLst/>
          </a:prstGeom>
        </p:spPr>
      </p:pic>
    </p:spTree>
    <p:extLst>
      <p:ext uri="{BB962C8B-B14F-4D97-AF65-F5344CB8AC3E}">
        <p14:creationId xmlns:p14="http://schemas.microsoft.com/office/powerpoint/2010/main" val="245756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1065E-6E55-43CC-97F0-22FE489D7BD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D6A11E-EAD6-3C7F-8A6D-F9D71F3E9405}"/>
              </a:ext>
            </a:extLst>
          </p:cNvPr>
          <p:cNvSpPr>
            <a:spLocks noGrp="1"/>
          </p:cNvSpPr>
          <p:nvPr>
            <p:ph type="title"/>
          </p:nvPr>
        </p:nvSpPr>
        <p:spPr/>
        <p:txBody>
          <a:bodyPr/>
          <a:lstStyle/>
          <a:p>
            <a:r>
              <a:rPr lang="sv-SE" dirty="0"/>
              <a:t>Dopingförseelser</a:t>
            </a:r>
          </a:p>
        </p:txBody>
      </p:sp>
      <p:sp>
        <p:nvSpPr>
          <p:cNvPr id="6" name="Platshållare för innehåll 2">
            <a:extLst>
              <a:ext uri="{FF2B5EF4-FFF2-40B4-BE49-F238E27FC236}">
                <a16:creationId xmlns:a16="http://schemas.microsoft.com/office/drawing/2014/main" id="{FFDF98CE-550D-D83A-CAF2-438D997F20E1}"/>
              </a:ext>
            </a:extLst>
          </p:cNvPr>
          <p:cNvSpPr>
            <a:spLocks noGrp="1"/>
          </p:cNvSpPr>
          <p:nvPr>
            <p:ph idx="1"/>
          </p:nvPr>
        </p:nvSpPr>
        <p:spPr>
          <a:xfrm>
            <a:off x="1097280" y="2054942"/>
            <a:ext cx="10058400" cy="4126402"/>
          </a:xfrm>
        </p:spPr>
        <p:txBody>
          <a:bodyPr>
            <a:normAutofit/>
          </a:bodyPr>
          <a:lstStyle/>
          <a:p>
            <a:pPr marL="108000">
              <a:lnSpc>
                <a:spcPct val="110000"/>
              </a:lnSpc>
              <a:spcAft>
                <a:spcPts val="1200"/>
              </a:spcAft>
            </a:pPr>
            <a:r>
              <a:rPr lang="sv-SE" dirty="0"/>
              <a:t>Bryter du mot en dopingregel kan du få ett straff.</a:t>
            </a:r>
          </a:p>
          <a:p>
            <a:pPr marL="108000">
              <a:lnSpc>
                <a:spcPct val="110000"/>
              </a:lnSpc>
              <a:spcAft>
                <a:spcPts val="1200"/>
              </a:spcAft>
            </a:pPr>
            <a:r>
              <a:rPr lang="sv-SE" dirty="0"/>
              <a:t>Det finns olika sorters straff.</a:t>
            </a:r>
          </a:p>
          <a:p>
            <a:pPr marL="108000">
              <a:lnSpc>
                <a:spcPct val="110000"/>
              </a:lnSpc>
              <a:spcAft>
                <a:spcPts val="1200"/>
              </a:spcAft>
            </a:pPr>
            <a:endParaRPr lang="sv-SE" sz="2400" dirty="0"/>
          </a:p>
          <a:p>
            <a:pPr marL="1620000" lvl="8" indent="-342900">
              <a:lnSpc>
                <a:spcPct val="110000"/>
              </a:lnSpc>
              <a:spcBef>
                <a:spcPts val="1200"/>
              </a:spcBef>
              <a:spcAft>
                <a:spcPts val="1200"/>
              </a:spcAft>
              <a:buFont typeface="Wingdings" panose="05000000000000000000" pitchFamily="2" charset="2"/>
              <a:buChar char="Ø"/>
            </a:pPr>
            <a:r>
              <a:rPr lang="sv-SE" sz="2000" dirty="0"/>
              <a:t>Det kan vara att någon säger ifrån och varnar dig så du inte bryter mot dopingreglerna igen. </a:t>
            </a:r>
          </a:p>
          <a:p>
            <a:pPr marL="1620000" lvl="8" indent="-342900">
              <a:lnSpc>
                <a:spcPct val="110000"/>
              </a:lnSpc>
              <a:spcBef>
                <a:spcPts val="1200"/>
              </a:spcBef>
              <a:spcAft>
                <a:spcPts val="1200"/>
              </a:spcAft>
              <a:buFont typeface="Wingdings" panose="05000000000000000000" pitchFamily="2" charset="2"/>
              <a:buChar char="Ø"/>
            </a:pPr>
            <a:r>
              <a:rPr lang="sv-SE" sz="2000" dirty="0"/>
              <a:t>Det kan också vara att du inte får vara med och tävla eller träna med din idrott.</a:t>
            </a:r>
          </a:p>
          <a:p>
            <a:endParaRPr lang="sv-SE" sz="2400" dirty="0"/>
          </a:p>
          <a:p>
            <a:endParaRPr lang="sv-SE" sz="2200" dirty="0"/>
          </a:p>
        </p:txBody>
      </p:sp>
      <p:pic>
        <p:nvPicPr>
          <p:cNvPr id="7" name="Bildobjekt 6">
            <a:extLst>
              <a:ext uri="{FF2B5EF4-FFF2-40B4-BE49-F238E27FC236}">
                <a16:creationId xmlns:a16="http://schemas.microsoft.com/office/drawing/2014/main" id="{3DDEB18E-FAB2-2920-4DF0-0B1CC9A21C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04272" y="1850862"/>
            <a:ext cx="1578138" cy="1578138"/>
          </a:xfrm>
          <a:prstGeom prst="rect">
            <a:avLst/>
          </a:prstGeom>
        </p:spPr>
      </p:pic>
      <p:grpSp>
        <p:nvGrpSpPr>
          <p:cNvPr id="3" name="Grupp 2">
            <a:extLst>
              <a:ext uri="{FF2B5EF4-FFF2-40B4-BE49-F238E27FC236}">
                <a16:creationId xmlns:a16="http://schemas.microsoft.com/office/drawing/2014/main" id="{BB7F2310-C836-D74E-089E-DC242DBD6D83}"/>
              </a:ext>
            </a:extLst>
          </p:cNvPr>
          <p:cNvGrpSpPr/>
          <p:nvPr/>
        </p:nvGrpSpPr>
        <p:grpSpPr>
          <a:xfrm>
            <a:off x="1097280" y="3667433"/>
            <a:ext cx="1124557" cy="1917779"/>
            <a:chOff x="838200" y="3858408"/>
            <a:chExt cx="1250411" cy="2215205"/>
          </a:xfrm>
        </p:grpSpPr>
        <p:pic>
          <p:nvPicPr>
            <p:cNvPr id="8" name="Bildobjekt 7">
              <a:extLst>
                <a:ext uri="{FF2B5EF4-FFF2-40B4-BE49-F238E27FC236}">
                  <a16:creationId xmlns:a16="http://schemas.microsoft.com/office/drawing/2014/main" id="{C49E51AA-EDDE-03BD-9451-3692BF91DEF3}"/>
                </a:ext>
              </a:extLst>
            </p:cNvPr>
            <p:cNvPicPr>
              <a:picLocks noChangeAspect="1"/>
            </p:cNvPicPr>
            <p:nvPr/>
          </p:nvPicPr>
          <p:blipFill>
            <a:blip r:embed="rId3"/>
            <a:stretch>
              <a:fillRect/>
            </a:stretch>
          </p:blipFill>
          <p:spPr>
            <a:xfrm>
              <a:off x="838200" y="3858408"/>
              <a:ext cx="1250411" cy="1250411"/>
            </a:xfrm>
            <a:prstGeom prst="rect">
              <a:avLst/>
            </a:prstGeom>
          </p:spPr>
        </p:pic>
        <p:pic>
          <p:nvPicPr>
            <p:cNvPr id="9" name="Bildobjekt 8">
              <a:extLst>
                <a:ext uri="{FF2B5EF4-FFF2-40B4-BE49-F238E27FC236}">
                  <a16:creationId xmlns:a16="http://schemas.microsoft.com/office/drawing/2014/main" id="{C2A93DA0-C670-ADE3-20B2-D4B82AAF63F6}"/>
                </a:ext>
              </a:extLst>
            </p:cNvPr>
            <p:cNvPicPr>
              <a:picLocks noChangeAspect="1"/>
            </p:cNvPicPr>
            <p:nvPr/>
          </p:nvPicPr>
          <p:blipFill>
            <a:blip r:embed="rId4"/>
            <a:stretch>
              <a:fillRect/>
            </a:stretch>
          </p:blipFill>
          <p:spPr>
            <a:xfrm>
              <a:off x="966440" y="5163641"/>
              <a:ext cx="896288" cy="909972"/>
            </a:xfrm>
            <a:prstGeom prst="rect">
              <a:avLst/>
            </a:prstGeom>
          </p:spPr>
        </p:pic>
      </p:grpSp>
    </p:spTree>
    <p:extLst>
      <p:ext uri="{BB962C8B-B14F-4D97-AF65-F5344CB8AC3E}">
        <p14:creationId xmlns:p14="http://schemas.microsoft.com/office/powerpoint/2010/main" val="313892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EE62-40DD-F514-992A-F30988AC91D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C2DE11-003C-E8D2-5FBD-C4623B8F9B25}"/>
              </a:ext>
            </a:extLst>
          </p:cNvPr>
          <p:cNvSpPr>
            <a:spLocks noGrp="1"/>
          </p:cNvSpPr>
          <p:nvPr>
            <p:ph type="title"/>
          </p:nvPr>
        </p:nvSpPr>
        <p:spPr/>
        <p:txBody>
          <a:bodyPr/>
          <a:lstStyle/>
          <a:p>
            <a:r>
              <a:rPr lang="sv-SE" dirty="0"/>
              <a:t>När har du brutit mot dopingreglerna?</a:t>
            </a:r>
          </a:p>
        </p:txBody>
      </p:sp>
      <p:sp>
        <p:nvSpPr>
          <p:cNvPr id="6" name="Platshållare för innehåll 2">
            <a:extLst>
              <a:ext uri="{FF2B5EF4-FFF2-40B4-BE49-F238E27FC236}">
                <a16:creationId xmlns:a16="http://schemas.microsoft.com/office/drawing/2014/main" id="{4F1B3B99-BC88-0AD2-5059-F6895B8CE919}"/>
              </a:ext>
            </a:extLst>
          </p:cNvPr>
          <p:cNvSpPr>
            <a:spLocks noGrp="1"/>
          </p:cNvSpPr>
          <p:nvPr>
            <p:ph idx="1"/>
          </p:nvPr>
        </p:nvSpPr>
        <p:spPr>
          <a:xfrm>
            <a:off x="1097280" y="1929384"/>
            <a:ext cx="10058400" cy="4251960"/>
          </a:xfrm>
        </p:spPr>
        <p:txBody>
          <a:bodyPr>
            <a:normAutofit fontScale="92500" lnSpcReduction="10000"/>
          </a:bodyPr>
          <a:lstStyle/>
          <a:p>
            <a:pPr marL="108000" indent="0">
              <a:lnSpc>
                <a:spcPct val="100000"/>
              </a:lnSpc>
              <a:spcAft>
                <a:spcPts val="1800"/>
              </a:spcAft>
              <a:buNone/>
            </a:pPr>
            <a:r>
              <a:rPr lang="sv-SE" sz="2200" dirty="0"/>
              <a:t>Om något ämne som är förbjudet att ha i kroppen upptäcks i ditt dopingprov.</a:t>
            </a:r>
            <a:br>
              <a:rPr lang="sv-SE" sz="2200" dirty="0"/>
            </a:br>
            <a:br>
              <a:rPr lang="sv-SE" sz="2200" dirty="0"/>
            </a:br>
            <a:br>
              <a:rPr lang="sv-SE" sz="2200" dirty="0"/>
            </a:br>
            <a:br>
              <a:rPr lang="sv-SE" sz="2200" dirty="0"/>
            </a:br>
            <a:br>
              <a:rPr lang="sv-SE" sz="2200" dirty="0"/>
            </a:br>
            <a:br>
              <a:rPr lang="sv-SE" sz="2200" dirty="0"/>
            </a:br>
            <a:br>
              <a:rPr lang="sv-SE" sz="2200" dirty="0"/>
            </a:br>
            <a:br>
              <a:rPr lang="sv-SE" sz="2200" dirty="0"/>
            </a:br>
            <a:endParaRPr lang="sv-SE" sz="2200" dirty="0"/>
          </a:p>
          <a:p>
            <a:pPr marL="108000" indent="0">
              <a:lnSpc>
                <a:spcPct val="100000"/>
              </a:lnSpc>
              <a:spcAft>
                <a:spcPts val="1800"/>
              </a:spcAft>
              <a:buNone/>
            </a:pPr>
            <a:r>
              <a:rPr lang="sv-SE" sz="2200" dirty="0"/>
              <a:t>Det kan vara olika saker som är förbjudna i olika idrotter.</a:t>
            </a:r>
          </a:p>
          <a:p>
            <a:pPr marL="108000" indent="0">
              <a:lnSpc>
                <a:spcPct val="100000"/>
              </a:lnSpc>
              <a:spcAft>
                <a:spcPts val="1800"/>
              </a:spcAft>
              <a:buNone/>
            </a:pPr>
            <a:r>
              <a:rPr lang="sv-SE" sz="2200" dirty="0"/>
              <a:t>Du behöver själv veta vad som är förbjudet i just din idrott.</a:t>
            </a:r>
          </a:p>
          <a:p>
            <a:endParaRPr lang="sv-SE" sz="2200" dirty="0"/>
          </a:p>
        </p:txBody>
      </p:sp>
      <p:pic>
        <p:nvPicPr>
          <p:cNvPr id="11" name="Bildobjekt 10">
            <a:extLst>
              <a:ext uri="{FF2B5EF4-FFF2-40B4-BE49-F238E27FC236}">
                <a16:creationId xmlns:a16="http://schemas.microsoft.com/office/drawing/2014/main" id="{F892F25B-3D15-0FB5-06F2-3DA4506D47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5021" y="2698385"/>
            <a:ext cx="2236935" cy="1834286"/>
          </a:xfrm>
          <a:prstGeom prst="rect">
            <a:avLst/>
          </a:prstGeom>
        </p:spPr>
      </p:pic>
      <p:pic>
        <p:nvPicPr>
          <p:cNvPr id="10" name="Bildobjekt 9">
            <a:extLst>
              <a:ext uri="{FF2B5EF4-FFF2-40B4-BE49-F238E27FC236}">
                <a16:creationId xmlns:a16="http://schemas.microsoft.com/office/drawing/2014/main" id="{AE3FD055-77C0-668B-8A13-FCCD2D90B8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79109" y="2904914"/>
            <a:ext cx="1513206" cy="1513206"/>
          </a:xfrm>
          <a:prstGeom prst="rect">
            <a:avLst/>
          </a:prstGeom>
        </p:spPr>
      </p:pic>
      <p:pic>
        <p:nvPicPr>
          <p:cNvPr id="3" name="Bildobjekt 2">
            <a:extLst>
              <a:ext uri="{FF2B5EF4-FFF2-40B4-BE49-F238E27FC236}">
                <a16:creationId xmlns:a16="http://schemas.microsoft.com/office/drawing/2014/main" id="{378A2A1A-2D31-6DF2-8F54-FED0277A5B25}"/>
              </a:ext>
            </a:extLst>
          </p:cNvPr>
          <p:cNvPicPr>
            <a:picLocks noChangeAspect="1"/>
          </p:cNvPicPr>
          <p:nvPr/>
        </p:nvPicPr>
        <p:blipFill>
          <a:blip r:embed="rId4"/>
          <a:stretch>
            <a:fillRect/>
          </a:stretch>
        </p:blipFill>
        <p:spPr>
          <a:xfrm>
            <a:off x="6655636" y="2904914"/>
            <a:ext cx="1632532" cy="1632532"/>
          </a:xfrm>
          <a:prstGeom prst="rect">
            <a:avLst/>
          </a:prstGeom>
        </p:spPr>
      </p:pic>
    </p:spTree>
    <p:extLst>
      <p:ext uri="{BB962C8B-B14F-4D97-AF65-F5344CB8AC3E}">
        <p14:creationId xmlns:p14="http://schemas.microsoft.com/office/powerpoint/2010/main" val="4292297380"/>
      </p:ext>
    </p:extLst>
  </p:cSld>
  <p:clrMapOvr>
    <a:masterClrMapping/>
  </p:clrMapOvr>
</p:sld>
</file>

<file path=ppt/theme/theme1.xml><?xml version="1.0" encoding="utf-8"?>
<a:theme xmlns:a="http://schemas.openxmlformats.org/drawingml/2006/main" name="Anpassad formgivning">
  <a:themeElements>
    <a:clrScheme name="ADSE">
      <a:dk1>
        <a:srgbClr val="000000"/>
      </a:dk1>
      <a:lt1>
        <a:sysClr val="window" lastClr="FFFFFF"/>
      </a:lt1>
      <a:dk2>
        <a:srgbClr val="E94E24"/>
      </a:dk2>
      <a:lt2>
        <a:srgbClr val="FDEDED"/>
      </a:lt2>
      <a:accent1>
        <a:srgbClr val="E94E24"/>
      </a:accent1>
      <a:accent2>
        <a:srgbClr val="FDEDED"/>
      </a:accent2>
      <a:accent3>
        <a:srgbClr val="006689"/>
      </a:accent3>
      <a:accent4>
        <a:srgbClr val="7A1B4E"/>
      </a:accent4>
      <a:accent5>
        <a:srgbClr val="4D4092"/>
      </a:accent5>
      <a:accent6>
        <a:srgbClr val="FFFFFF"/>
      </a:accent6>
      <a:hlink>
        <a:srgbClr val="4D4092"/>
      </a:hlink>
      <a:folHlink>
        <a:srgbClr val="4D409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Återblick">
  <a:themeElements>
    <a:clrScheme name="ADSE">
      <a:dk1>
        <a:srgbClr val="000000"/>
      </a:dk1>
      <a:lt1>
        <a:sysClr val="window" lastClr="FFFFFF"/>
      </a:lt1>
      <a:dk2>
        <a:srgbClr val="E94E24"/>
      </a:dk2>
      <a:lt2>
        <a:srgbClr val="FDEDED"/>
      </a:lt2>
      <a:accent1>
        <a:srgbClr val="E94E24"/>
      </a:accent1>
      <a:accent2>
        <a:srgbClr val="FDEDED"/>
      </a:accent2>
      <a:accent3>
        <a:srgbClr val="006689"/>
      </a:accent3>
      <a:accent4>
        <a:srgbClr val="7A1B4E"/>
      </a:accent4>
      <a:accent5>
        <a:srgbClr val="4D4092"/>
      </a:accent5>
      <a:accent6>
        <a:srgbClr val="FFFFFF"/>
      </a:accent6>
      <a:hlink>
        <a:srgbClr val="4D4092"/>
      </a:hlink>
      <a:folHlink>
        <a:srgbClr val="4D40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AD5A3B6FC8C245BB9B9F60BD2F4CE0" ma:contentTypeVersion="25" ma:contentTypeDescription="Skapa ett nytt dokument." ma:contentTypeScope="" ma:versionID="785433058509ce39a15af303e51157c8">
  <xsd:schema xmlns:xsd="http://www.w3.org/2001/XMLSchema" xmlns:xs="http://www.w3.org/2001/XMLSchema" xmlns:p="http://schemas.microsoft.com/office/2006/metadata/properties" xmlns:ns1="http://schemas.microsoft.com/sharepoint/v3" xmlns:ns2="3ac4b176-3c80-4de3-944b-46d080a6b84a" xmlns:ns3="b7052be4-626e-4a2b-8773-25c1145cd320" targetNamespace="http://schemas.microsoft.com/office/2006/metadata/properties" ma:root="true" ma:fieldsID="ddcf241629bc4bf27233bd00380a2c86" ns1:_="" ns2:_="" ns3:_="">
    <xsd:import namespace="http://schemas.microsoft.com/sharepoint/v3"/>
    <xsd:import namespace="3ac4b176-3c80-4de3-944b-46d080a6b84a"/>
    <xsd:import namespace="b7052be4-626e-4a2b-8773-25c1145cd3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Kommenta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per för enhetlig efterlevnadsprincip" ma:hidden="true" ma:internalName="_ip_UnifiedCompliancePolicyProperties">
      <xsd:simpleType>
        <xsd:restriction base="dms:Note"/>
      </xsd:simpleType>
    </xsd:element>
    <xsd:element name="_ip_UnifiedCompliancePolicyUIAction" ma:index="21"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4b176-3c80-4de3-944b-46d080a6b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16976cd2-b505-4f72-8103-3a59d9c43925" ma:termSetId="09814cd3-568e-fe90-9814-8d621ff8fb84" ma:anchorId="fba54fb3-c3e1-fe81-a776-ca4b69148c4d" ma:open="true" ma:isKeyword="false">
      <xsd:complexType>
        <xsd:sequence>
          <xsd:element ref="pc:Terms" minOccurs="0" maxOccurs="1"/>
        </xsd:sequence>
      </xsd:complexType>
    </xsd:element>
    <xsd:element name="Kommentar" ma:index="26" nillable="true" ma:displayName="Kommentar" ma:format="Dropdown" ma:internalName="Kommentar">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052be4-626e-4a2b-8773-25c1145cd320"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368f8bbf-6303-4e47-aaeb-2d0ee74f9f95}" ma:internalName="TaxCatchAll" ma:showField="CatchAllData" ma:web="b7052be4-626e-4a2b-8773-25c1145cd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Kommentar xmlns="3ac4b176-3c80-4de3-944b-46d080a6b84a" xsi:nil="true"/>
    <_ip_UnifiedCompliancePolicyProperties xmlns="http://schemas.microsoft.com/sharepoint/v3" xsi:nil="true"/>
    <TaxCatchAll xmlns="b7052be4-626e-4a2b-8773-25c1145cd320" xsi:nil="true"/>
    <lcf76f155ced4ddcb4097134ff3c332f xmlns="3ac4b176-3c80-4de3-944b-46d080a6b84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461D41-0E77-45F6-A8F8-C2A69D089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c4b176-3c80-4de3-944b-46d080a6b84a"/>
    <ds:schemaRef ds:uri="b7052be4-626e-4a2b-8773-25c1145cd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1AAEAB-D521-4C36-8690-F75DEE55AB42}">
  <ds:schemaRefs>
    <ds:schemaRef ds:uri="b7052be4-626e-4a2b-8773-25c1145cd320"/>
    <ds:schemaRef ds:uri="http://schemas.microsoft.com/sharepoint/v3"/>
    <ds:schemaRef ds:uri="http://schemas.microsoft.com/office/2006/documentManagement/types"/>
    <ds:schemaRef ds:uri="http://schemas.microsoft.com/office/infopath/2007/PartnerControls"/>
    <ds:schemaRef ds:uri="http://www.w3.org/XML/1998/namespace"/>
    <ds:schemaRef ds:uri="http://purl.org/dc/elements/1.1/"/>
    <ds:schemaRef ds:uri="3ac4b176-3c80-4de3-944b-46d080a6b84a"/>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EEB62A7-B55E-4DA7-8703-37CCBAB6B0F1}">
  <ds:schemaRefs>
    <ds:schemaRef ds:uri="http://schemas.microsoft.com/sharepoint/v3/contenttype/forms"/>
  </ds:schemaRefs>
</ds:datastoreItem>
</file>

<file path=docMetadata/LabelInfo.xml><?xml version="1.0" encoding="utf-8"?>
<clbl:labelList xmlns:clbl="http://schemas.microsoft.com/office/2020/mipLabelMetadata">
  <clbl:label id="{07f1040e-456f-493a-b8d1-d83d313ac3e0}" enabled="1" method="Standard" siteId="{3c9bb985-cdc2-4b04-92f5-c19aeefa0840}" removed="0"/>
</clbl:labelList>
</file>

<file path=docProps/app.xml><?xml version="1.0" encoding="utf-8"?>
<Properties xmlns="http://schemas.openxmlformats.org/officeDocument/2006/extended-properties" xmlns:vt="http://schemas.openxmlformats.org/officeDocument/2006/docPropsVTypes">
  <Template/>
  <TotalTime>5080</TotalTime>
  <Words>1307</Words>
  <Application>Microsoft Office PowerPoint</Application>
  <PresentationFormat>Bredbild</PresentationFormat>
  <Paragraphs>132</Paragraphs>
  <Slides>36</Slides>
  <Notes>1</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36</vt:i4>
      </vt:variant>
    </vt:vector>
  </HeadingPairs>
  <TitlesOfParts>
    <vt:vector size="43" baseType="lpstr">
      <vt:lpstr>Aptos</vt:lpstr>
      <vt:lpstr>Aptos Display</vt:lpstr>
      <vt:lpstr>Arial</vt:lpstr>
      <vt:lpstr>Calibri</vt:lpstr>
      <vt:lpstr>Wingdings</vt:lpstr>
      <vt:lpstr>Anpassad formgivning</vt:lpstr>
      <vt:lpstr>Återblick</vt:lpstr>
      <vt:lpstr>PowerPoint-presentation</vt:lpstr>
      <vt:lpstr>Dopingregler</vt:lpstr>
      <vt:lpstr>Dopingregler</vt:lpstr>
      <vt:lpstr>Gäller dopingreglerna dig?</vt:lpstr>
      <vt:lpstr>Gäller dopingreglerna dig?</vt:lpstr>
      <vt:lpstr>Dopingregler</vt:lpstr>
      <vt:lpstr>Dopingförseelse</vt:lpstr>
      <vt:lpstr>Dopingförseelser</vt:lpstr>
      <vt:lpstr>När har du brutit mot dopingreglerna?</vt:lpstr>
      <vt:lpstr>När har du brutit mot dopingreglerna?</vt:lpstr>
      <vt:lpstr>När har du brutit mot dopingreglerna?</vt:lpstr>
      <vt:lpstr>När har du brutit mot dopingreglerna?</vt:lpstr>
      <vt:lpstr>När har du brutit mot dopingreglerna?</vt:lpstr>
      <vt:lpstr>När har du brutit mot dopingreglerna?</vt:lpstr>
      <vt:lpstr>När har du brutit mot dopingreglerna?</vt:lpstr>
      <vt:lpstr>När har du brutit mot dopingreglerna?</vt:lpstr>
      <vt:lpstr>När har du brutit mot dopingreglerna?</vt:lpstr>
      <vt:lpstr>Om du ser eller tror att någon bryter mot reglerna</vt:lpstr>
      <vt:lpstr>PowerPoint-presentation</vt:lpstr>
      <vt:lpstr>Berätta om några olika sätt som bryter mot dopingreglerna.</vt:lpstr>
      <vt:lpstr>Vem kan du fråga om du undrar något om doping?</vt:lpstr>
      <vt:lpstr>Vad händer om du brutit mot reglerna?</vt:lpstr>
      <vt:lpstr>Vad händer om du brutit mot reglerna?</vt:lpstr>
      <vt:lpstr>Vad händer om du brutit mot reglerna?</vt:lpstr>
      <vt:lpstr>Vad händer om du brutit mot reglerna?</vt:lpstr>
      <vt:lpstr>Prövning av dopingärende</vt:lpstr>
      <vt:lpstr>Om du får en avstängning</vt:lpstr>
      <vt:lpstr>Avstängningstid</vt:lpstr>
      <vt:lpstr>PowerPoint-presentation</vt:lpstr>
      <vt:lpstr>Vem ska följa dopingreglerna?</vt:lpstr>
      <vt:lpstr>Var gäller dopingreglerna?</vt:lpstr>
      <vt:lpstr>Vem ska se till att du följer dopingreglerna?</vt:lpstr>
      <vt:lpstr>Vem bestämmer vilka dopingregler som gäller?</vt:lpstr>
      <vt:lpstr>Vem får veta om du brutit mot en dopingregel?</vt:lpstr>
      <vt:lpstr>Får du träna eller tävla om du blivit avstängd för att ha brutit mot en dopingregel?</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Fanny Iselidh</dc:creator>
  <cp:lastModifiedBy>Josefine Wennerhult</cp:lastModifiedBy>
  <cp:revision>2</cp:revision>
  <dcterms:created xsi:type="dcterms:W3CDTF">2025-12-04T11:28:49Z</dcterms:created>
  <dcterms:modified xsi:type="dcterms:W3CDTF">2026-05-20T12:38:50Z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0x010100ABAD5A3B6FC8C245BB9B9F60BD2F4CE0</vt:lpwstr>
  </property>
  <property fmtid="{D5CDD505-2E9C-101B-9397-08002B2CF9AE}" pid="3" name="MediaServiceImageTags">
    <vt:lpwstr/>
  </property>
</Properties>
</file>