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1441" r:id="rId5"/>
    <p:sldId id="1440" r:id="rId6"/>
    <p:sldId id="1983" r:id="rId7"/>
    <p:sldId id="256" r:id="rId8"/>
    <p:sldId id="1985" r:id="rId9"/>
    <p:sldId id="1984" r:id="rId10"/>
    <p:sldId id="1853" r:id="rId11"/>
    <p:sldId id="1444" r:id="rId12"/>
    <p:sldId id="939" r:id="rId13"/>
    <p:sldId id="940" r:id="rId14"/>
    <p:sldId id="941" r:id="rId15"/>
    <p:sldId id="942" r:id="rId16"/>
    <p:sldId id="943" r:id="rId17"/>
    <p:sldId id="944" r:id="rId18"/>
    <p:sldId id="1442" r:id="rId19"/>
    <p:sldId id="1437" r:id="rId20"/>
    <p:sldId id="1445" r:id="rId21"/>
    <p:sldId id="1433" r:id="rId22"/>
    <p:sldId id="1435" r:id="rId23"/>
    <p:sldId id="1436" r:id="rId24"/>
    <p:sldId id="1443" r:id="rId25"/>
    <p:sldId id="1438" r:id="rId26"/>
    <p:sldId id="1430"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6C785F-52CC-C87B-5A46-9E71ACFC5862}" name="Charlotta Lindblom" initials="CL" userId="S::Charlotta.Lindblom@antidoping.se::b1df0975-bb82-487d-a2ed-02375fc2ab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F66FCC-FA9B-4D1D-A36D-7BA179299315}" v="6" dt="2026-05-25T00:18:20.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56977" autoAdjust="0"/>
  </p:normalViewPr>
  <p:slideViewPr>
    <p:cSldViewPr snapToGrid="0" showGuides="1">
      <p:cViewPr varScale="1">
        <p:scale>
          <a:sx n="87" d="100"/>
          <a:sy n="87" d="100"/>
        </p:scale>
        <p:origin x="298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a Lindblom" userId="b1df0975-bb82-487d-a2ed-02375fc2ab18" providerId="ADAL" clId="{715489FD-AFF2-49E2-9A3C-F313B217E3EF}"/>
    <pc:docChg chg="custSel addSld modSld sldOrd">
      <pc:chgData name="Charlotta Lindblom" userId="b1df0975-bb82-487d-a2ed-02375fc2ab18" providerId="ADAL" clId="{715489FD-AFF2-49E2-9A3C-F313B217E3EF}" dt="2026-05-25T00:18:30.257" v="806" actId="20577"/>
      <pc:docMkLst>
        <pc:docMk/>
      </pc:docMkLst>
      <pc:sldChg chg="modSp mod">
        <pc:chgData name="Charlotta Lindblom" userId="b1df0975-bb82-487d-a2ed-02375fc2ab18" providerId="ADAL" clId="{715489FD-AFF2-49E2-9A3C-F313B217E3EF}" dt="2026-05-25T00:18:30.257" v="806" actId="20577"/>
        <pc:sldMkLst>
          <pc:docMk/>
          <pc:sldMk cId="2297908283" sldId="939"/>
        </pc:sldMkLst>
        <pc:spChg chg="mod">
          <ac:chgData name="Charlotta Lindblom" userId="b1df0975-bb82-487d-a2ed-02375fc2ab18" providerId="ADAL" clId="{715489FD-AFF2-49E2-9A3C-F313B217E3EF}" dt="2026-05-25T00:18:30.257" v="806" actId="20577"/>
          <ac:spMkLst>
            <pc:docMk/>
            <pc:sldMk cId="2297908283" sldId="939"/>
            <ac:spMk id="3" creationId="{9B37B62C-3CC4-9240-1161-F0C9F57762D9}"/>
          </ac:spMkLst>
        </pc:spChg>
      </pc:sldChg>
      <pc:sldChg chg="modSp mod modNotesTx">
        <pc:chgData name="Charlotta Lindblom" userId="b1df0975-bb82-487d-a2ed-02375fc2ab18" providerId="ADAL" clId="{715489FD-AFF2-49E2-9A3C-F313B217E3EF}" dt="2026-05-25T00:10:36.202" v="629" actId="20577"/>
        <pc:sldMkLst>
          <pc:docMk/>
          <pc:sldMk cId="557514467" sldId="1430"/>
        </pc:sldMkLst>
        <pc:spChg chg="mod">
          <ac:chgData name="Charlotta Lindblom" userId="b1df0975-bb82-487d-a2ed-02375fc2ab18" providerId="ADAL" clId="{715489FD-AFF2-49E2-9A3C-F313B217E3EF}" dt="2026-05-25T00:00:41.113" v="207" actId="1076"/>
          <ac:spMkLst>
            <pc:docMk/>
            <pc:sldMk cId="557514467" sldId="1430"/>
            <ac:spMk id="3" creationId="{37C75F98-1E6A-36B0-EEF6-DB3975E7F826}"/>
          </ac:spMkLst>
        </pc:spChg>
      </pc:sldChg>
      <pc:sldChg chg="modSp mod">
        <pc:chgData name="Charlotta Lindblom" userId="b1df0975-bb82-487d-a2ed-02375fc2ab18" providerId="ADAL" clId="{715489FD-AFF2-49E2-9A3C-F313B217E3EF}" dt="2026-05-25T00:17:37.617" v="783"/>
        <pc:sldMkLst>
          <pc:docMk/>
          <pc:sldMk cId="207012240" sldId="1433"/>
        </pc:sldMkLst>
        <pc:spChg chg="mod">
          <ac:chgData name="Charlotta Lindblom" userId="b1df0975-bb82-487d-a2ed-02375fc2ab18" providerId="ADAL" clId="{715489FD-AFF2-49E2-9A3C-F313B217E3EF}" dt="2026-05-25T00:17:37.617" v="783"/>
          <ac:spMkLst>
            <pc:docMk/>
            <pc:sldMk cId="207012240" sldId="1433"/>
            <ac:spMk id="3" creationId="{9B37B62C-3CC4-9240-1161-F0C9F57762D9}"/>
          </ac:spMkLst>
        </pc:spChg>
      </pc:sldChg>
      <pc:sldChg chg="ord modNotesTx">
        <pc:chgData name="Charlotta Lindblom" userId="b1df0975-bb82-487d-a2ed-02375fc2ab18" providerId="ADAL" clId="{715489FD-AFF2-49E2-9A3C-F313B217E3EF}" dt="2026-05-25T00:01:38.510" v="209"/>
        <pc:sldMkLst>
          <pc:docMk/>
          <pc:sldMk cId="2336768706" sldId="1437"/>
        </pc:sldMkLst>
      </pc:sldChg>
      <pc:sldChg chg="modSp mod">
        <pc:chgData name="Charlotta Lindblom" userId="b1df0975-bb82-487d-a2ed-02375fc2ab18" providerId="ADAL" clId="{715489FD-AFF2-49E2-9A3C-F313B217E3EF}" dt="2026-05-25T00:00:06.792" v="183" actId="20577"/>
        <pc:sldMkLst>
          <pc:docMk/>
          <pc:sldMk cId="1011066385" sldId="1438"/>
        </pc:sldMkLst>
        <pc:spChg chg="mod">
          <ac:chgData name="Charlotta Lindblom" userId="b1df0975-bb82-487d-a2ed-02375fc2ab18" providerId="ADAL" clId="{715489FD-AFF2-49E2-9A3C-F313B217E3EF}" dt="2026-05-24T23:59:27.901" v="165" actId="20577"/>
          <ac:spMkLst>
            <pc:docMk/>
            <pc:sldMk cId="1011066385" sldId="1438"/>
            <ac:spMk id="2" creationId="{5F44EE32-F920-9CC7-0AEB-04096E6E1189}"/>
          </ac:spMkLst>
        </pc:spChg>
        <pc:spChg chg="mod">
          <ac:chgData name="Charlotta Lindblom" userId="b1df0975-bb82-487d-a2ed-02375fc2ab18" providerId="ADAL" clId="{715489FD-AFF2-49E2-9A3C-F313B217E3EF}" dt="2026-05-25T00:00:06.792" v="183" actId="20577"/>
          <ac:spMkLst>
            <pc:docMk/>
            <pc:sldMk cId="1011066385" sldId="1438"/>
            <ac:spMk id="3" creationId="{D4607706-4E18-6300-BE4A-DBB25026F932}"/>
          </ac:spMkLst>
        </pc:spChg>
      </pc:sldChg>
      <pc:sldChg chg="modSp mod">
        <pc:chgData name="Charlotta Lindblom" userId="b1df0975-bb82-487d-a2ed-02375fc2ab18" providerId="ADAL" clId="{715489FD-AFF2-49E2-9A3C-F313B217E3EF}" dt="2026-05-25T00:11:26.830" v="637" actId="20577"/>
        <pc:sldMkLst>
          <pc:docMk/>
          <pc:sldMk cId="119954539" sldId="1440"/>
        </pc:sldMkLst>
        <pc:spChg chg="mod">
          <ac:chgData name="Charlotta Lindblom" userId="b1df0975-bb82-487d-a2ed-02375fc2ab18" providerId="ADAL" clId="{715489FD-AFF2-49E2-9A3C-F313B217E3EF}" dt="2026-05-25T00:11:26.830" v="637" actId="20577"/>
          <ac:spMkLst>
            <pc:docMk/>
            <pc:sldMk cId="119954539" sldId="1440"/>
            <ac:spMk id="3" creationId="{193494F0-46DD-4478-90D9-6B4A36419385}"/>
          </ac:spMkLst>
        </pc:spChg>
      </pc:sldChg>
      <pc:sldChg chg="modSp mod">
        <pc:chgData name="Charlotta Lindblom" userId="b1df0975-bb82-487d-a2ed-02375fc2ab18" providerId="ADAL" clId="{715489FD-AFF2-49E2-9A3C-F313B217E3EF}" dt="2026-05-25T00:12:59.276" v="688" actId="20577"/>
        <pc:sldMkLst>
          <pc:docMk/>
          <pc:sldMk cId="2332311176" sldId="1441"/>
        </pc:sldMkLst>
        <pc:spChg chg="mod">
          <ac:chgData name="Charlotta Lindblom" userId="b1df0975-bb82-487d-a2ed-02375fc2ab18" providerId="ADAL" clId="{715489FD-AFF2-49E2-9A3C-F313B217E3EF}" dt="2026-05-25T00:12:59.276" v="688" actId="20577"/>
          <ac:spMkLst>
            <pc:docMk/>
            <pc:sldMk cId="2332311176" sldId="1441"/>
            <ac:spMk id="3" creationId="{19363E6B-0855-C798-9105-0915A1DBA570}"/>
          </ac:spMkLst>
        </pc:spChg>
      </pc:sldChg>
      <pc:sldChg chg="modNotesTx">
        <pc:chgData name="Charlotta Lindblom" userId="b1df0975-bb82-487d-a2ed-02375fc2ab18" providerId="ADAL" clId="{715489FD-AFF2-49E2-9A3C-F313B217E3EF}" dt="2026-05-25T00:08:39.915" v="491" actId="20577"/>
        <pc:sldMkLst>
          <pc:docMk/>
          <pc:sldMk cId="842861838" sldId="1444"/>
        </pc:sldMkLst>
      </pc:sldChg>
      <pc:sldChg chg="ord modNotesTx">
        <pc:chgData name="Charlotta Lindblom" userId="b1df0975-bb82-487d-a2ed-02375fc2ab18" providerId="ADAL" clId="{715489FD-AFF2-49E2-9A3C-F313B217E3EF}" dt="2026-05-25T00:08:17.475" v="459" actId="20577"/>
        <pc:sldMkLst>
          <pc:docMk/>
          <pc:sldMk cId="1329927484" sldId="1445"/>
        </pc:sldMkLst>
      </pc:sldChg>
      <pc:sldChg chg="modNotesTx">
        <pc:chgData name="Charlotta Lindblom" userId="b1df0975-bb82-487d-a2ed-02375fc2ab18" providerId="ADAL" clId="{715489FD-AFF2-49E2-9A3C-F313B217E3EF}" dt="2026-05-25T00:07:23.309" v="417" actId="20577"/>
        <pc:sldMkLst>
          <pc:docMk/>
          <pc:sldMk cId="4198912946" sldId="1853"/>
        </pc:sldMkLst>
      </pc:sldChg>
      <pc:sldChg chg="modSp new mod">
        <pc:chgData name="Charlotta Lindblom" userId="b1df0975-bb82-487d-a2ed-02375fc2ab18" providerId="ADAL" clId="{715489FD-AFF2-49E2-9A3C-F313B217E3EF}" dt="2026-05-25T00:05:53.552" v="351" actId="403"/>
        <pc:sldMkLst>
          <pc:docMk/>
          <pc:sldMk cId="1881469960" sldId="1985"/>
        </pc:sldMkLst>
        <pc:spChg chg="mod">
          <ac:chgData name="Charlotta Lindblom" userId="b1df0975-bb82-487d-a2ed-02375fc2ab18" providerId="ADAL" clId="{715489FD-AFF2-49E2-9A3C-F313B217E3EF}" dt="2026-05-25T00:05:48.609" v="348" actId="1076"/>
          <ac:spMkLst>
            <pc:docMk/>
            <pc:sldMk cId="1881469960" sldId="1985"/>
            <ac:spMk id="2" creationId="{EDED4B7D-8AD4-FEA3-6840-B7FEF8B05E07}"/>
          </ac:spMkLst>
        </pc:spChg>
        <pc:spChg chg="mod">
          <ac:chgData name="Charlotta Lindblom" userId="b1df0975-bb82-487d-a2ed-02375fc2ab18" providerId="ADAL" clId="{715489FD-AFF2-49E2-9A3C-F313B217E3EF}" dt="2026-05-25T00:05:53.552" v="351" actId="403"/>
          <ac:spMkLst>
            <pc:docMk/>
            <pc:sldMk cId="1881469960" sldId="1985"/>
            <ac:spMk id="3" creationId="{4937EC55-1517-636A-3156-9E6C7AAAFC4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FD21B-6EAE-43A2-AD27-41CF3F4164B2}" type="datetimeFigureOut">
              <a:rPr lang="sv-SE" smtClean="0"/>
              <a:t>2026-05-25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0B929-D4D6-4F0B-85C8-01990A3FCF16}" type="slidenum">
              <a:rPr lang="sv-SE" smtClean="0"/>
              <a:t>‹#›</a:t>
            </a:fld>
            <a:endParaRPr lang="sv-SE"/>
          </a:p>
        </p:txBody>
      </p:sp>
    </p:spTree>
    <p:extLst>
      <p:ext uri="{BB962C8B-B14F-4D97-AF65-F5344CB8AC3E}">
        <p14:creationId xmlns:p14="http://schemas.microsoft.com/office/powerpoint/2010/main" val="719471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ADSE=Antidoping Sverige</a:t>
            </a:r>
          </a:p>
        </p:txBody>
      </p:sp>
      <p:sp>
        <p:nvSpPr>
          <p:cNvPr id="4" name="Platshållare för bildnummer 3"/>
          <p:cNvSpPr>
            <a:spLocks noGrp="1"/>
          </p:cNvSpPr>
          <p:nvPr>
            <p:ph type="sldNum" sz="quarter" idx="5"/>
          </p:nvPr>
        </p:nvSpPr>
        <p:spPr/>
        <p:txBody>
          <a:bodyPr/>
          <a:lstStyle/>
          <a:p>
            <a:fld id="{9390B929-D4D6-4F0B-85C8-01990A3FCF16}" type="slidenum">
              <a:rPr lang="sv-SE" smtClean="0"/>
              <a:t>1</a:t>
            </a:fld>
            <a:endParaRPr lang="sv-SE"/>
          </a:p>
        </p:txBody>
      </p:sp>
    </p:spTree>
    <p:extLst>
      <p:ext uri="{BB962C8B-B14F-4D97-AF65-F5344CB8AC3E}">
        <p14:creationId xmlns:p14="http://schemas.microsoft.com/office/powerpoint/2010/main" val="384737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Vad vinner föreningen på att vaccinera sig?</a:t>
            </a:r>
          </a:p>
          <a:p>
            <a:endParaRPr lang="sv-SE" b="1" dirty="0"/>
          </a:p>
          <a:p>
            <a:r>
              <a:rPr lang="sv-SE" dirty="0"/>
              <a:t>Förutom att föreningens ledare och medlemmar </a:t>
            </a:r>
            <a:r>
              <a:rPr lang="sv-SE" u="none" dirty="0"/>
              <a:t>får hjälp att förstå sitt eget ansvar, så ökar föreningens trovärdighet </a:t>
            </a:r>
            <a:r>
              <a:rPr lang="sv-SE" dirty="0"/>
              <a:t>gentemot sponsorer, kommunen och andra samarbetspartners.</a:t>
            </a:r>
          </a:p>
          <a:p>
            <a:r>
              <a:rPr lang="sv-SE" dirty="0"/>
              <a:t>Genom de åtgärder som man listat i sin antidopingplan, så visar föreningen att man har ett förebyggande arbete och att man har beredskap och vet vad som behöver göras om ändå doping skulle drabba föreningen.</a:t>
            </a:r>
          </a:p>
          <a:p>
            <a:endParaRPr lang="sv-SE" dirty="0"/>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12</a:t>
            </a:fld>
            <a:endParaRPr lang="sv-SE"/>
          </a:p>
        </p:txBody>
      </p:sp>
    </p:spTree>
    <p:extLst>
      <p:ext uri="{BB962C8B-B14F-4D97-AF65-F5344CB8AC3E}">
        <p14:creationId xmlns:p14="http://schemas.microsoft.com/office/powerpoint/2010/main" val="1935699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Föreningen får också ytterligare fördelar på köpet. Föreningar som vaccinerar sig får utan kostnad beställa informationsfoldrar, banderoller och giveaways för sina antidopinginsatser.</a:t>
            </a:r>
          </a:p>
          <a:p>
            <a:endParaRPr lang="sv-SE" dirty="0"/>
          </a:p>
          <a:p>
            <a:r>
              <a:rPr lang="sv-SE" dirty="0"/>
              <a:t>Det är endast föreningar som genomfört vaccination mot doping som har möjlighet att beställa dopingkontroller från Antidoping Sverige (mot kostnad).</a:t>
            </a:r>
          </a:p>
          <a:p>
            <a:endParaRPr lang="sv-SE" dirty="0"/>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13</a:t>
            </a:fld>
            <a:endParaRPr lang="sv-SE"/>
          </a:p>
        </p:txBody>
      </p:sp>
    </p:spTree>
    <p:extLst>
      <p:ext uri="{BB962C8B-B14F-4D97-AF65-F5344CB8AC3E}">
        <p14:creationId xmlns:p14="http://schemas.microsoft.com/office/powerpoint/2010/main" val="91057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Vaccinerade föreningar kan kostnadsfritt beställa informationsmaterial till sin förening. </a:t>
            </a:r>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14</a:t>
            </a:fld>
            <a:endParaRPr lang="sv-SE"/>
          </a:p>
        </p:txBody>
      </p:sp>
    </p:spTree>
    <p:extLst>
      <p:ext uri="{BB962C8B-B14F-4D97-AF65-F5344CB8AC3E}">
        <p14:creationId xmlns:p14="http://schemas.microsoft.com/office/powerpoint/2010/main" val="3164868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Följande kan både SF och RF-SISU distrikt använda sig av för att marknadsföra Vaccinera klubben mot doping till föreningar vid olika sammankomster/kanaler. </a:t>
            </a:r>
          </a:p>
          <a:p>
            <a:endParaRPr lang="sv-SE" dirty="0"/>
          </a:p>
          <a:p>
            <a:r>
              <a:rPr lang="sv-SE" i="1" dirty="0"/>
              <a:t>Denna </a:t>
            </a:r>
            <a:r>
              <a:rPr lang="sv-SE" i="1" dirty="0" err="1"/>
              <a:t>slide</a:t>
            </a:r>
            <a:r>
              <a:rPr lang="sv-SE" i="1" dirty="0"/>
              <a:t> behöver inte visas för föreningen.</a:t>
            </a:r>
          </a:p>
        </p:txBody>
      </p:sp>
      <p:sp>
        <p:nvSpPr>
          <p:cNvPr id="4" name="Platshållare för bildnummer 3"/>
          <p:cNvSpPr>
            <a:spLocks noGrp="1"/>
          </p:cNvSpPr>
          <p:nvPr>
            <p:ph type="sldNum" sz="quarter" idx="5"/>
          </p:nvPr>
        </p:nvSpPr>
        <p:spPr/>
        <p:txBody>
          <a:bodyPr/>
          <a:lstStyle/>
          <a:p>
            <a:fld id="{9390B929-D4D6-4F0B-85C8-01990A3FCF16}" type="slidenum">
              <a:rPr lang="sv-SE" smtClean="0"/>
              <a:t>15</a:t>
            </a:fld>
            <a:endParaRPr lang="sv-SE"/>
          </a:p>
        </p:txBody>
      </p:sp>
    </p:spTree>
    <p:extLst>
      <p:ext uri="{BB962C8B-B14F-4D97-AF65-F5344CB8AC3E}">
        <p14:creationId xmlns:p14="http://schemas.microsoft.com/office/powerpoint/2010/main" val="2874140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indent="0">
              <a:buFontTx/>
              <a:buNone/>
            </a:pPr>
            <a:r>
              <a:rPr lang="sv-SE" dirty="0"/>
              <a:t>Antidopingsnack är en handledning för tränare/ledare för att prata antidoping med sina aktiva. </a:t>
            </a:r>
          </a:p>
          <a:p>
            <a:pPr marL="0" indent="0">
              <a:buFontTx/>
              <a:buNone/>
            </a:pPr>
            <a:r>
              <a:rPr lang="sv-SE" dirty="0"/>
              <a:t>Görs i form av en </a:t>
            </a:r>
            <a:r>
              <a:rPr lang="sv-SE" dirty="0" err="1"/>
              <a:t>lärgrupp</a:t>
            </a:r>
            <a:r>
              <a:rPr lang="sv-SE" dirty="0"/>
              <a:t>. Handledning för </a:t>
            </a:r>
            <a:r>
              <a:rPr lang="sv-SE" dirty="0" err="1"/>
              <a:t>lärgruppsledaren</a:t>
            </a:r>
            <a:r>
              <a:rPr lang="sv-SE" dirty="0"/>
              <a:t> finns i Kunskapsarenan med extra faktastöd, guidning och föreberedelseuppgifter.  </a:t>
            </a:r>
          </a:p>
          <a:p>
            <a:pPr marL="0" indent="0">
              <a:buFontTx/>
              <a:buNone/>
            </a:pPr>
            <a:r>
              <a:rPr lang="sv-SE" dirty="0"/>
              <a:t>Föreningen kan ta hjälp av sitt RF-SISU distrikt för att komma igång med sitt antidopingarbete. </a:t>
            </a:r>
          </a:p>
          <a:p>
            <a:pPr marL="0" indent="0">
              <a:buFontTx/>
              <a:buNone/>
            </a:pPr>
            <a:endParaRPr lang="sv-SE" dirty="0"/>
          </a:p>
          <a:p>
            <a:r>
              <a:rPr lang="sv-SE" sz="1200" b="0" i="0" kern="1200" dirty="0">
                <a:solidFill>
                  <a:schemeClr val="tx1"/>
                </a:solidFill>
                <a:effectLst/>
                <a:latin typeface="+mn-lt"/>
                <a:ea typeface="+mn-ea"/>
                <a:cs typeface="+mn-cs"/>
              </a:rPr>
              <a:t>Efter att ha gjort Antidopingsnack har idrottaren och ledaren:</a:t>
            </a:r>
          </a:p>
          <a:p>
            <a:pPr marL="171450" indent="-171450">
              <a:buFontTx/>
              <a:buChar char="-"/>
            </a:pPr>
            <a:r>
              <a:rPr lang="sv-SE" sz="1200" b="0" i="0" kern="1200" dirty="0">
                <a:solidFill>
                  <a:schemeClr val="tx1"/>
                </a:solidFill>
                <a:effectLst/>
                <a:latin typeface="+mn-lt"/>
                <a:ea typeface="+mn-ea"/>
                <a:cs typeface="+mn-cs"/>
              </a:rPr>
              <a:t>fått grundläggande kunskap om dopingreglerna</a:t>
            </a:r>
          </a:p>
          <a:p>
            <a:pPr marL="171450" indent="-171450">
              <a:buFontTx/>
              <a:buChar char="-"/>
            </a:pPr>
            <a:r>
              <a:rPr lang="sv-SE" sz="1200" b="0" i="0" kern="1200" dirty="0">
                <a:solidFill>
                  <a:schemeClr val="tx1"/>
                </a:solidFill>
                <a:effectLst/>
                <a:latin typeface="+mn-lt"/>
                <a:ea typeface="+mn-ea"/>
                <a:cs typeface="+mn-cs"/>
              </a:rPr>
              <a:t>förstått vad doping kan ha för konsekvenser</a:t>
            </a:r>
          </a:p>
          <a:p>
            <a:pPr marL="171450" indent="-171450">
              <a:buFontTx/>
              <a:buChar char="-"/>
            </a:pPr>
            <a:r>
              <a:rPr lang="sv-SE" sz="1200" b="0" i="0" kern="1200" dirty="0">
                <a:solidFill>
                  <a:schemeClr val="tx1"/>
                </a:solidFill>
                <a:effectLst/>
                <a:latin typeface="+mn-lt"/>
                <a:ea typeface="+mn-ea"/>
                <a:cs typeface="+mn-cs"/>
              </a:rPr>
              <a:t>funderat över vilka risksituationer det finns för avsiktlig och oavsiktlig doping och hur de kan undvikas</a:t>
            </a:r>
          </a:p>
          <a:p>
            <a:pPr marL="171450" indent="-171450">
              <a:buFontTx/>
              <a:buChar char="-"/>
            </a:pPr>
            <a:r>
              <a:rPr lang="sv-SE" sz="1200" b="0" i="0" kern="1200" dirty="0">
                <a:solidFill>
                  <a:schemeClr val="tx1"/>
                </a:solidFill>
                <a:effectLst/>
                <a:latin typeface="+mn-lt"/>
                <a:ea typeface="+mn-ea"/>
                <a:cs typeface="+mn-cs"/>
              </a:rPr>
              <a:t>funderat över ens egen inställning till doping och hur man kan vara en bra förebild</a:t>
            </a:r>
          </a:p>
          <a:p>
            <a:pPr marL="0" indent="0">
              <a:buFontTx/>
              <a:buNone/>
            </a:pPr>
            <a:endParaRPr lang="sv-SE" dirty="0"/>
          </a:p>
          <a:p>
            <a:pPr marL="0" indent="0">
              <a:buFontTx/>
              <a:buNone/>
            </a:pPr>
            <a:r>
              <a:rPr lang="sv-SE" dirty="0"/>
              <a:t>I jämförelse med Ren vinnare har Antidopingsnack mer fokus på värdegrund </a:t>
            </a:r>
            <a:r>
              <a:rPr lang="sv-SE" dirty="0" err="1"/>
              <a:t>bl</a:t>
            </a:r>
            <a:r>
              <a:rPr lang="sv-SE" dirty="0"/>
              <a:t> a med hjälp av värderingsövningarna i slutet. Använder blandade inlärningsformer, såsom faktatext, filmer, scenarios, uppgifter, diskussion, erfarenhetsutbyte. </a:t>
            </a:r>
          </a:p>
          <a:p>
            <a:pPr marL="0" indent="0">
              <a:buFontTx/>
              <a:buNone/>
            </a:pPr>
            <a:endParaRPr lang="sv-SE" dirty="0"/>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16</a:t>
            </a:fld>
            <a:endParaRPr lang="sv-SE"/>
          </a:p>
        </p:txBody>
      </p:sp>
    </p:spTree>
    <p:extLst>
      <p:ext uri="{BB962C8B-B14F-4D97-AF65-F5344CB8AC3E}">
        <p14:creationId xmlns:p14="http://schemas.microsoft.com/office/powerpoint/2010/main" val="1559868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Kort introduktionsfilm om Ren vinnare.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ni vill kan ni bädda in filmen i er presentation med denna inbäddningskod: </a:t>
            </a:r>
          </a:p>
          <a:p>
            <a:r>
              <a:rPr lang="sv-SE" dirty="0"/>
              <a:t>&lt;</a:t>
            </a:r>
            <a:r>
              <a:rPr lang="sv-SE" dirty="0" err="1"/>
              <a:t>iframe</a:t>
            </a:r>
            <a:r>
              <a:rPr lang="sv-SE" dirty="0"/>
              <a:t> </a:t>
            </a:r>
            <a:r>
              <a:rPr lang="sv-SE" dirty="0" err="1"/>
              <a:t>width</a:t>
            </a:r>
            <a:r>
              <a:rPr lang="sv-SE" dirty="0"/>
              <a:t>="685" </a:t>
            </a:r>
            <a:r>
              <a:rPr lang="sv-SE" dirty="0" err="1"/>
              <a:t>height</a:t>
            </a:r>
            <a:r>
              <a:rPr lang="sv-SE" dirty="0"/>
              <a:t>="1218" </a:t>
            </a:r>
            <a:r>
              <a:rPr lang="sv-SE" dirty="0" err="1"/>
              <a:t>src</a:t>
            </a:r>
            <a:r>
              <a:rPr lang="sv-SE" dirty="0"/>
              <a:t>="https://www.youtube.com/embed/GTgvqR0pMCg" </a:t>
            </a:r>
            <a:r>
              <a:rPr lang="sv-SE" dirty="0" err="1"/>
              <a:t>title</a:t>
            </a:r>
            <a:r>
              <a:rPr lang="sv-SE" dirty="0"/>
              <a:t>="Ren vinnare - en introduktionsfilm" </a:t>
            </a:r>
            <a:r>
              <a:rPr lang="sv-SE" dirty="0" err="1"/>
              <a:t>frameborder</a:t>
            </a:r>
            <a:r>
              <a:rPr lang="sv-SE" dirty="0"/>
              <a:t>="0" </a:t>
            </a:r>
            <a:r>
              <a:rPr lang="sv-SE" dirty="0" err="1"/>
              <a:t>allow</a:t>
            </a:r>
            <a:r>
              <a:rPr lang="sv-SE" dirty="0"/>
              <a:t>="accelerometer; </a:t>
            </a:r>
            <a:r>
              <a:rPr lang="sv-SE" dirty="0" err="1"/>
              <a:t>autoplay</a:t>
            </a:r>
            <a:r>
              <a:rPr lang="sv-SE" dirty="0"/>
              <a:t>; clipboard-</a:t>
            </a:r>
            <a:r>
              <a:rPr lang="sv-SE" dirty="0" err="1"/>
              <a:t>write</a:t>
            </a:r>
            <a:r>
              <a:rPr lang="sv-SE" dirty="0"/>
              <a:t>; </a:t>
            </a:r>
            <a:r>
              <a:rPr lang="sv-SE" dirty="0" err="1"/>
              <a:t>encrypted</a:t>
            </a:r>
            <a:r>
              <a:rPr lang="sv-SE" dirty="0"/>
              <a:t>-media; </a:t>
            </a:r>
            <a:r>
              <a:rPr lang="sv-SE" dirty="0" err="1"/>
              <a:t>gyroscope</a:t>
            </a:r>
            <a:r>
              <a:rPr lang="sv-SE" dirty="0"/>
              <a:t>; </a:t>
            </a:r>
            <a:r>
              <a:rPr lang="sv-SE" dirty="0" err="1"/>
              <a:t>picture</a:t>
            </a:r>
            <a:r>
              <a:rPr lang="sv-SE" dirty="0"/>
              <a:t>-in-</a:t>
            </a:r>
            <a:r>
              <a:rPr lang="sv-SE" dirty="0" err="1"/>
              <a:t>picture</a:t>
            </a:r>
            <a:r>
              <a:rPr lang="sv-SE" dirty="0"/>
              <a:t>; web-</a:t>
            </a:r>
            <a:r>
              <a:rPr lang="sv-SE" dirty="0" err="1"/>
              <a:t>share</a:t>
            </a:r>
            <a:r>
              <a:rPr lang="sv-SE" dirty="0"/>
              <a:t>" </a:t>
            </a:r>
            <a:r>
              <a:rPr lang="sv-SE" dirty="0" err="1"/>
              <a:t>referrerpolicy</a:t>
            </a:r>
            <a:r>
              <a:rPr lang="sv-SE" dirty="0"/>
              <a:t>="</a:t>
            </a:r>
            <a:r>
              <a:rPr lang="sv-SE" dirty="0" err="1"/>
              <a:t>strict</a:t>
            </a:r>
            <a:r>
              <a:rPr lang="sv-SE" dirty="0"/>
              <a:t>-</a:t>
            </a:r>
            <a:r>
              <a:rPr lang="sv-SE" dirty="0" err="1"/>
              <a:t>origin</a:t>
            </a:r>
            <a:r>
              <a:rPr lang="sv-SE" dirty="0"/>
              <a:t>-</a:t>
            </a:r>
            <a:r>
              <a:rPr lang="sv-SE" dirty="0" err="1"/>
              <a:t>when</a:t>
            </a:r>
            <a:r>
              <a:rPr lang="sv-SE" dirty="0"/>
              <a:t>-cross-</a:t>
            </a:r>
            <a:r>
              <a:rPr lang="sv-SE" dirty="0" err="1"/>
              <a:t>origin</a:t>
            </a:r>
            <a:r>
              <a:rPr lang="sv-SE" dirty="0"/>
              <a:t>" </a:t>
            </a:r>
            <a:r>
              <a:rPr lang="sv-SE" dirty="0" err="1"/>
              <a:t>allowfullscreen</a:t>
            </a:r>
            <a:r>
              <a:rPr lang="sv-SE" dirty="0"/>
              <a:t>&gt;&lt;/</a:t>
            </a:r>
            <a:r>
              <a:rPr lang="sv-SE" dirty="0" err="1"/>
              <a:t>iframe</a:t>
            </a:r>
            <a:r>
              <a:rPr lang="sv-SE" dirty="0"/>
              <a:t>&gt;</a:t>
            </a:r>
          </a:p>
        </p:txBody>
      </p:sp>
      <p:sp>
        <p:nvSpPr>
          <p:cNvPr id="4" name="Platshållare för bildnummer 3"/>
          <p:cNvSpPr>
            <a:spLocks noGrp="1"/>
          </p:cNvSpPr>
          <p:nvPr>
            <p:ph type="sldNum" sz="quarter" idx="5"/>
          </p:nvPr>
        </p:nvSpPr>
        <p:spPr/>
        <p:txBody>
          <a:bodyPr/>
          <a:lstStyle/>
          <a:p>
            <a:fld id="{9390B929-D4D6-4F0B-85C8-01990A3FCF16}" type="slidenum">
              <a:rPr lang="sv-SE" smtClean="0"/>
              <a:t>17</a:t>
            </a:fld>
            <a:endParaRPr lang="sv-SE"/>
          </a:p>
        </p:txBody>
      </p:sp>
    </p:spTree>
    <p:extLst>
      <p:ext uri="{BB962C8B-B14F-4D97-AF65-F5344CB8AC3E}">
        <p14:creationId xmlns:p14="http://schemas.microsoft.com/office/powerpoint/2010/main" val="18024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Ren vinnare är en e-utbildning som Antidoping Sverige tagit fram </a:t>
            </a:r>
            <a:r>
              <a:rPr lang="sv-SE" sz="1200" kern="1200" dirty="0">
                <a:solidFill>
                  <a:schemeClr val="tx1"/>
                </a:solidFill>
                <a:effectLst/>
                <a:latin typeface="+mn-lt"/>
                <a:ea typeface="+mn-ea"/>
                <a:cs typeface="+mn-cs"/>
              </a:rPr>
              <a:t>för att idrottare, ledare och övrig stödpersonal inom idrotten ska kunna lära sig grunderna i antidoping med fokus på dopingreglerna som de omfattas av.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Utbildningen, som finns på både svenska och engelska, tar ca en timme och går bland annat igenom:</a:t>
            </a:r>
          </a:p>
          <a:p>
            <a:pPr marL="171450" indent="-171450" rtl="0" fontAlgn="ctr">
              <a:buFontTx/>
              <a:buChar char="-"/>
            </a:pPr>
            <a:r>
              <a:rPr lang="sv-SE" sz="1200" kern="1200" dirty="0">
                <a:solidFill>
                  <a:schemeClr val="tx1"/>
                </a:solidFill>
                <a:effectLst/>
                <a:latin typeface="+mn-lt"/>
                <a:ea typeface="+mn-ea"/>
                <a:cs typeface="+mn-cs"/>
              </a:rPr>
              <a:t>Vad som räknas som doping och vad man har för ansvar att följa dopingreglerna</a:t>
            </a:r>
          </a:p>
          <a:p>
            <a:pPr marL="171450" indent="-171450" rtl="0" fontAlgn="ctr">
              <a:buFontTx/>
              <a:buChar char="-"/>
            </a:pPr>
            <a:r>
              <a:rPr lang="sv-SE" sz="1200" kern="1200" dirty="0">
                <a:solidFill>
                  <a:schemeClr val="tx1"/>
                </a:solidFill>
                <a:effectLst/>
                <a:latin typeface="+mn-lt"/>
                <a:ea typeface="+mn-ea"/>
                <a:cs typeface="+mn-cs"/>
              </a:rPr>
              <a:t>Vilka rättigheter och skyldigheter som finns i samband med en dopingkontroll</a:t>
            </a:r>
          </a:p>
          <a:p>
            <a:pPr marL="171450" indent="-171450" rtl="0" fontAlgn="ctr">
              <a:buFontTx/>
              <a:buChar char="-"/>
            </a:pPr>
            <a:r>
              <a:rPr lang="sv-SE" sz="1200" kern="1200" dirty="0">
                <a:solidFill>
                  <a:schemeClr val="tx1"/>
                </a:solidFill>
                <a:effectLst/>
                <a:latin typeface="+mn-lt"/>
                <a:ea typeface="+mn-ea"/>
                <a:cs typeface="+mn-cs"/>
              </a:rPr>
              <a:t>Varför Dopinglistan är viktig att ha koll på</a:t>
            </a:r>
          </a:p>
          <a:p>
            <a:pPr marL="171450" indent="-171450" rtl="0" fontAlgn="ctr">
              <a:buFontTx/>
              <a:buChar char="-"/>
            </a:pPr>
            <a:r>
              <a:rPr lang="sv-SE" sz="1200" kern="1200" dirty="0">
                <a:solidFill>
                  <a:schemeClr val="tx1"/>
                </a:solidFill>
                <a:effectLst/>
                <a:latin typeface="+mn-lt"/>
                <a:ea typeface="+mn-ea"/>
                <a:cs typeface="+mn-cs"/>
              </a:rPr>
              <a:t>Hur man kontrollerar om ett läkemedel innehåller doping och reglerna för medicinsk dispens</a:t>
            </a:r>
          </a:p>
          <a:p>
            <a:pPr marL="171450" indent="-171450" rtl="0" fontAlgn="ctr">
              <a:buFontTx/>
              <a:buChar char="-"/>
            </a:pPr>
            <a:r>
              <a:rPr lang="sv-SE" sz="1200" kern="1200" dirty="0">
                <a:solidFill>
                  <a:schemeClr val="tx1"/>
                </a:solidFill>
                <a:effectLst/>
                <a:latin typeface="+mn-lt"/>
                <a:ea typeface="+mn-ea"/>
                <a:cs typeface="+mn-cs"/>
              </a:rPr>
              <a:t>Vad man tar för risker om man använder kosttillskott samt </a:t>
            </a:r>
          </a:p>
          <a:p>
            <a:pPr marL="171450" indent="-171450" rtl="0" fontAlgn="ctr">
              <a:buFontTx/>
              <a:buChar char="-"/>
            </a:pPr>
            <a:r>
              <a:rPr lang="sv-SE" sz="1200" kern="1200" dirty="0">
                <a:solidFill>
                  <a:schemeClr val="tx1"/>
                </a:solidFill>
                <a:effectLst/>
                <a:latin typeface="+mn-lt"/>
                <a:ea typeface="+mn-ea"/>
                <a:cs typeface="+mn-cs"/>
              </a:rPr>
              <a:t>Fysiska, psykiska och juridiska konsekvenser med doping </a:t>
            </a:r>
          </a:p>
          <a:p>
            <a:pPr marL="0" indent="0" rtl="0" fontAlgn="ctr">
              <a:buFontTx/>
              <a:buNone/>
            </a:pPr>
            <a:endParaRPr lang="sv-SE" sz="1200" kern="1200" dirty="0">
              <a:solidFill>
                <a:schemeClr val="tx1"/>
              </a:solidFill>
              <a:effectLst/>
              <a:latin typeface="+mn-lt"/>
              <a:ea typeface="+mn-ea"/>
              <a:cs typeface="+mn-cs"/>
            </a:endParaRPr>
          </a:p>
          <a:p>
            <a:pPr marL="0" indent="0" rtl="0" fontAlgn="ctr">
              <a:buFontTx/>
              <a:buNone/>
            </a:pPr>
            <a:r>
              <a:rPr lang="sv-SE" sz="1200" kern="1200" dirty="0">
                <a:solidFill>
                  <a:schemeClr val="tx1"/>
                </a:solidFill>
                <a:effectLst/>
                <a:latin typeface="+mn-lt"/>
                <a:ea typeface="+mn-ea"/>
                <a:cs typeface="+mn-cs"/>
              </a:rPr>
              <a:t>Är man elitidrottsutövare och ledare så har man ytterligare två korta moduler att göra (biologiska pass och vistelserapportering). Ledare och övriga stödpersoner har ytterligare en modul </a:t>
            </a:r>
            <a:r>
              <a:rPr lang="sv-SE" sz="1200" b="0" i="0" kern="1200" dirty="0">
                <a:solidFill>
                  <a:schemeClr val="tx1"/>
                </a:solidFill>
                <a:effectLst/>
                <a:latin typeface="+mn-lt"/>
                <a:ea typeface="+mn-ea"/>
                <a:cs typeface="+mn-cs"/>
              </a:rPr>
              <a:t>som handlar om vad de bör tänka på i sin roll och vilket ansvar de har som förebild.</a:t>
            </a:r>
            <a:endParaRPr lang="sv-SE" dirty="0"/>
          </a:p>
          <a:p>
            <a:r>
              <a:rPr lang="sv-SE" dirty="0"/>
              <a:t>Utbildningen avslutas med ett kunskapstest. Man bör repetera sina kunskaper minst vartannat år med särskild repetitionsmodul. </a:t>
            </a:r>
          </a:p>
          <a:p>
            <a:r>
              <a:rPr lang="sv-SE" dirty="0"/>
              <a:t>Rekommenderad ålder är 15 år och uppåt. Är </a:t>
            </a:r>
            <a:r>
              <a:rPr lang="sv-SE" sz="1200" kern="1200" dirty="0">
                <a:solidFill>
                  <a:schemeClr val="tx1"/>
                </a:solidFill>
                <a:effectLst/>
                <a:latin typeface="+mn-lt"/>
                <a:ea typeface="+mn-ea"/>
                <a:cs typeface="+mn-cs"/>
              </a:rPr>
              <a:t>man under 18 år rekommenderas även vårdnadshavaren att göra utbildningen. </a:t>
            </a:r>
          </a:p>
          <a:p>
            <a:r>
              <a:rPr lang="sv-SE" sz="1200" kern="1200" dirty="0">
                <a:solidFill>
                  <a:schemeClr val="tx1"/>
                </a:solidFill>
                <a:effectLst/>
                <a:latin typeface="+mn-lt"/>
                <a:ea typeface="+mn-ea"/>
                <a:cs typeface="+mn-cs"/>
              </a:rPr>
              <a:t>Ren vinnare har funnits sedan 2016, men lanserades med ett helt nytt innehåll i januari 2026.</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Informera eventuellt om vad SF rekommenderar/ställer krav när det kommer till Ren vinnare (t ex ställer vissa SF krav på att alla med tävlingslicens alt deltar på SM-tävlingar ska ha gjort Ren vinnare). </a:t>
            </a:r>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18</a:t>
            </a:fld>
            <a:endParaRPr lang="sv-SE"/>
          </a:p>
        </p:txBody>
      </p:sp>
    </p:spTree>
    <p:extLst>
      <p:ext uri="{BB962C8B-B14F-4D97-AF65-F5344CB8AC3E}">
        <p14:creationId xmlns:p14="http://schemas.microsoft.com/office/powerpoint/2010/main" val="1681659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Diplom mejlas till användaren efter avklarad utbildning och kan skickas vidare till föreningar som behöver följa upp.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Användaren kan även ladda ner diplomet från renvinnare.se i inloggat läge.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19</a:t>
            </a:fld>
            <a:endParaRPr lang="sv-SE"/>
          </a:p>
        </p:txBody>
      </p:sp>
    </p:spTree>
    <p:extLst>
      <p:ext uri="{BB962C8B-B14F-4D97-AF65-F5344CB8AC3E}">
        <p14:creationId xmlns:p14="http://schemas.microsoft.com/office/powerpoint/2010/main" val="3747176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Följande kan SF, RF-SISU distrikt och vaccinerade föreningar använda sig av för att marknadsföra Ren vinnare. </a:t>
            </a:r>
          </a:p>
        </p:txBody>
      </p:sp>
      <p:sp>
        <p:nvSpPr>
          <p:cNvPr id="4" name="Platshållare för bildnummer 3"/>
          <p:cNvSpPr>
            <a:spLocks noGrp="1"/>
          </p:cNvSpPr>
          <p:nvPr>
            <p:ph type="sldNum" sz="quarter" idx="5"/>
          </p:nvPr>
        </p:nvSpPr>
        <p:spPr/>
        <p:txBody>
          <a:bodyPr/>
          <a:lstStyle/>
          <a:p>
            <a:fld id="{9390B929-D4D6-4F0B-85C8-01990A3FCF16}" type="slidenum">
              <a:rPr lang="sv-SE" smtClean="0"/>
              <a:t>20</a:t>
            </a:fld>
            <a:endParaRPr lang="sv-SE"/>
          </a:p>
        </p:txBody>
      </p:sp>
    </p:spTree>
    <p:extLst>
      <p:ext uri="{BB962C8B-B14F-4D97-AF65-F5344CB8AC3E}">
        <p14:creationId xmlns:p14="http://schemas.microsoft.com/office/powerpoint/2010/main" val="1405297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För den som vill fördjupa dina kunskaper ytterligare har Antidoping Sverige ett antal korta inspelade föreläsningar på sin hemsida, där experter på Antidoping Sverige berättar mer om olika delar av antidopingverksamheten.</a:t>
            </a:r>
          </a:p>
          <a:p>
            <a:endParaRPr lang="sv-SE" dirty="0"/>
          </a:p>
          <a:p>
            <a:r>
              <a:rPr lang="sv-SE" dirty="0"/>
              <a:t>Man kan kolla på filmerna tillsammans i en </a:t>
            </a:r>
            <a:r>
              <a:rPr lang="sv-SE" dirty="0" err="1"/>
              <a:t>lärgrupp</a:t>
            </a:r>
            <a:r>
              <a:rPr lang="sv-SE" dirty="0"/>
              <a:t> och ta hjälp av RF-SISUs handledning för kompletterande samtal, övningar och </a:t>
            </a:r>
            <a:r>
              <a:rPr lang="sv-SE" dirty="0" err="1"/>
              <a:t>quizfrågor</a:t>
            </a:r>
            <a:r>
              <a:rPr lang="sv-SE" dirty="0"/>
              <a:t>. </a:t>
            </a:r>
          </a:p>
          <a:p>
            <a:endParaRPr lang="sv-SE" dirty="0"/>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21</a:t>
            </a:fld>
            <a:endParaRPr lang="sv-SE"/>
          </a:p>
        </p:txBody>
      </p:sp>
    </p:spTree>
    <p:extLst>
      <p:ext uri="{BB962C8B-B14F-4D97-AF65-F5344CB8AC3E}">
        <p14:creationId xmlns:p14="http://schemas.microsoft.com/office/powerpoint/2010/main" val="2136794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2</a:t>
            </a:fld>
            <a:endParaRPr lang="sv-SE"/>
          </a:p>
        </p:txBody>
      </p:sp>
    </p:spTree>
    <p:extLst>
      <p:ext uri="{BB962C8B-B14F-4D97-AF65-F5344CB8AC3E}">
        <p14:creationId xmlns:p14="http://schemas.microsoft.com/office/powerpoint/2010/main" val="168518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22</a:t>
            </a:fld>
            <a:endParaRPr lang="sv-SE"/>
          </a:p>
        </p:txBody>
      </p:sp>
    </p:spTree>
    <p:extLst>
      <p:ext uri="{BB962C8B-B14F-4D97-AF65-F5344CB8AC3E}">
        <p14:creationId xmlns:p14="http://schemas.microsoft.com/office/powerpoint/2010/main" val="410595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Genom att följa Antidoping Sverige i sociala medier och prenumerera på nyhetsbrevet Antidopingnytt så kan man hålla sig uppdaterad. Antidoping Sverige uppmärksammar t ex om när dopinglistan uppdateras om vad som är viktigt att tänka på gällande reglerna. Genom att SF, distrikt och föreningar delar vidare Antidoping Sveriges inlägg, så når vi ut till flera. </a:t>
            </a:r>
          </a:p>
          <a:p>
            <a:endParaRPr lang="sv-SE" dirty="0"/>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A74777DA-918F-4F82-9DDA-7A750C3ECE9F}" type="datetime1">
              <a:rPr lang="sv-SE" smtClean="0"/>
              <a:t>2026-05-25</a:t>
            </a:fld>
            <a:endParaRPr lang="sv-SE"/>
          </a:p>
        </p:txBody>
      </p:sp>
      <p:sp>
        <p:nvSpPr>
          <p:cNvPr id="6" name="Platshållare för bildnummer 5"/>
          <p:cNvSpPr>
            <a:spLocks noGrp="1"/>
          </p:cNvSpPr>
          <p:nvPr>
            <p:ph type="sldNum" sz="quarter" idx="5"/>
          </p:nvPr>
        </p:nvSpPr>
        <p:spPr/>
        <p:txBody>
          <a:bodyPr/>
          <a:lstStyle/>
          <a:p>
            <a:fld id="{9EF34148-0338-0244-A373-C7E6E4EF9D77}" type="slidenum">
              <a:rPr lang="sv-SE" smtClean="0"/>
              <a:t>23</a:t>
            </a:fld>
            <a:endParaRPr lang="sv-SE"/>
          </a:p>
        </p:txBody>
      </p:sp>
    </p:spTree>
    <p:extLst>
      <p:ext uri="{BB962C8B-B14F-4D97-AF65-F5344CB8AC3E}">
        <p14:creationId xmlns:p14="http://schemas.microsoft.com/office/powerpoint/2010/main" val="224931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a:p>
            <a:r>
              <a:rPr lang="sv-SE" dirty="0"/>
              <a:t>Vad är det som idrottaren, tränaren och annan stödpersonal måste känna till?</a:t>
            </a:r>
          </a:p>
          <a:p>
            <a:endParaRPr lang="sv-SE" dirty="0"/>
          </a:p>
          <a:p>
            <a:pPr marL="171450" indent="-171450">
              <a:buFont typeface="Arial"/>
              <a:buChar char="•"/>
            </a:pPr>
            <a:r>
              <a:rPr lang="sv-SE" dirty="0"/>
              <a:t>Att det finns dopingregler, förstå att de omfattas av reglerna och att de har ett strikt ansvar att följa dem. En idrottare har ett strikt ansvar för vad som finns i kroppen vid en dopingkontroll. Det går inte att skylla på att man inte visste vad som gällde vid händelse av ett dopingärende. </a:t>
            </a:r>
            <a:br>
              <a:rPr lang="sv-SE" dirty="0">
                <a:cs typeface="+mn-lt"/>
              </a:rPr>
            </a:br>
            <a:endParaRPr lang="sv-SE" dirty="0">
              <a:cs typeface="Calibri"/>
            </a:endParaRPr>
          </a:p>
          <a:p>
            <a:pPr marL="171450" indent="-171450">
              <a:buFont typeface="Arial"/>
              <a:buChar char="•"/>
            </a:pPr>
            <a:r>
              <a:rPr lang="sv-SE" dirty="0"/>
              <a:t>Vad som är förbjudet, alltså vad de 11 dopingförseelserna innebär. Och vad som gäller vid avstängning, så att man inte bryter mot avstängningsreglerna. </a:t>
            </a:r>
            <a:br>
              <a:rPr lang="sv-SE" dirty="0">
                <a:cs typeface="+mn-lt"/>
              </a:rPr>
            </a:br>
            <a:endParaRPr lang="sv-SE"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sv-SE" dirty="0"/>
              <a:t>Att det finns en Dopinglista, som listar vilka substanser och metoder som är förbjuda. Att listan uppdateras årligen och att vissa alltid är förbjudna, medan vissa enbart är förbjudna inom tävling (vid tävling får spår inte finnas kvar i kroppen).</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sv-SE" dirty="0"/>
              <a:t>Att vissa läkemedel kan vara betraktas som doping och hur man kontrollerar sitt läkemedel i Antidoping Sveriges sökverktyg Läkemedelssök.</a:t>
            </a:r>
            <a:br>
              <a:rPr lang="sv-SE" dirty="0">
                <a:cs typeface="+mn-lt"/>
              </a:rPr>
            </a:br>
            <a:endParaRPr lang="sv-SE" dirty="0">
              <a:cs typeface="Calibri"/>
            </a:endParaRPr>
          </a:p>
          <a:p>
            <a:pPr marL="171450" indent="-171450">
              <a:buFont typeface="Arial"/>
              <a:buChar char="•"/>
            </a:pPr>
            <a:r>
              <a:rPr lang="sv-SE" dirty="0"/>
              <a:t>Att man som idrottare ska berätta för sin läkare att man omfattas av reglerna och ska därför använda tillåtna läkemedel om det finns sådana jämförbara alternativ.</a:t>
            </a:r>
            <a:br>
              <a:rPr lang="sv-SE" dirty="0">
                <a:cs typeface="+mn-lt"/>
              </a:rPr>
            </a:br>
            <a:endParaRPr lang="sv-SE" dirty="0">
              <a:cs typeface="Calibri"/>
            </a:endParaRPr>
          </a:p>
          <a:p>
            <a:pPr marL="171450" indent="-171450">
              <a:buFont typeface="Arial"/>
              <a:buChar char="•"/>
            </a:pPr>
            <a:r>
              <a:rPr lang="sv-SE" dirty="0"/>
              <a:t>Att det finns möjlighet att söka medicinsk dispens, men att det finns regler som måste följas och att man måste vara ute i god tid.</a:t>
            </a:r>
            <a:endParaRPr lang="sv-SE" dirty="0">
              <a:cs typeface="Calibri" panose="020F0502020204030204"/>
            </a:endParaRPr>
          </a:p>
          <a:p>
            <a:endParaRPr lang="sv-SE" dirty="0">
              <a:cs typeface="Calibri" panose="020F0502020204030204"/>
            </a:endParaRPr>
          </a:p>
          <a:p>
            <a:pPr marL="171450" indent="-171450">
              <a:buFont typeface="Arial"/>
              <a:buChar char="•"/>
            </a:pPr>
            <a:r>
              <a:rPr lang="sv-SE" dirty="0"/>
              <a:t>Vid en dopingkontroll så har idrottaren både rättigheter och skyldigheter, vilka man måste ha koll på. </a:t>
            </a:r>
            <a:br>
              <a:rPr lang="sv-SE" dirty="0">
                <a:cs typeface="+mn-lt"/>
              </a:rPr>
            </a:br>
            <a:endParaRPr lang="sv-SE" dirty="0"/>
          </a:p>
          <a:p>
            <a:pPr marL="171450" indent="-171450">
              <a:buFont typeface="Arial"/>
              <a:buChar char="•"/>
            </a:pPr>
            <a:r>
              <a:rPr lang="sv-SE" dirty="0"/>
              <a:t>Även ledare och annan stödpersonal måste medverka till att dopingkontrollen kan genomföras och följa dopingkontrollfunktionärens anvisningar. </a:t>
            </a:r>
            <a:br>
              <a:rPr lang="sv-SE" dirty="0">
                <a:cs typeface="+mn-lt"/>
              </a:rPr>
            </a:br>
            <a:endParaRPr lang="sv-SE" dirty="0">
              <a:cs typeface="Calibri"/>
            </a:endParaRPr>
          </a:p>
          <a:p>
            <a:pPr marL="171450" indent="-171450">
              <a:buFont typeface="Arial"/>
              <a:buChar char="•"/>
            </a:pPr>
            <a:r>
              <a:rPr lang="sv-SE" dirty="0"/>
              <a:t>Vilka hälsokonsekvenser olika former av doping innebär. </a:t>
            </a:r>
            <a:br>
              <a:rPr lang="sv-SE" dirty="0">
                <a:cs typeface="+mn-lt"/>
              </a:rPr>
            </a:br>
            <a:endParaRPr lang="sv-SE" dirty="0">
              <a:cs typeface="Calibri"/>
            </a:endParaRPr>
          </a:p>
          <a:p>
            <a:pPr marL="171450" indent="-171450">
              <a:buFont typeface="Arial"/>
              <a:buChar char="•"/>
            </a:pPr>
            <a:r>
              <a:rPr lang="sv-SE" dirty="0"/>
              <a:t>Vart de kan vända sig om de misstänker doping. </a:t>
            </a:r>
            <a:endParaRPr lang="sv-SE" dirty="0">
              <a:cs typeface="Calibri"/>
            </a:endParaRPr>
          </a:p>
          <a:p>
            <a:endParaRPr lang="sv-SE" dirty="0"/>
          </a:p>
          <a:p>
            <a:r>
              <a:rPr lang="sv-SE" dirty="0"/>
              <a:t>Alla dessa punkter återfinns i Antidoping Sveriges utbildningar och följer </a:t>
            </a:r>
            <a:r>
              <a:rPr lang="sv-SE" dirty="0" err="1"/>
              <a:t>WADA:s</a:t>
            </a:r>
            <a:r>
              <a:rPr lang="sv-SE" dirty="0"/>
              <a:t> internationella utbildningsstandard. </a:t>
            </a:r>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4</a:t>
            </a:fld>
            <a:endParaRPr lang="sv-SE"/>
          </a:p>
        </p:txBody>
      </p:sp>
    </p:spTree>
    <p:extLst>
      <p:ext uri="{BB962C8B-B14F-4D97-AF65-F5344CB8AC3E}">
        <p14:creationId xmlns:p14="http://schemas.microsoft.com/office/powerpoint/2010/main" val="271353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BE0E5-A676-A9F8-2951-F306F88D286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DA64113-9987-E0C8-808E-CC048D020A07}"/>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EE3A7049-98BD-581F-857B-5E08FF2C48BF}"/>
              </a:ext>
            </a:extLst>
          </p:cNvPr>
          <p:cNvSpPr>
            <a:spLocks noGrp="1"/>
          </p:cNvSpPr>
          <p:nvPr>
            <p:ph type="body" idx="1"/>
          </p:nvPr>
        </p:nvSpPr>
        <p:spPr/>
        <p:txBody>
          <a:bodyPr/>
          <a:lstStyle/>
          <a:p>
            <a:r>
              <a:rPr lang="sv-SE" dirty="0"/>
              <a:t>En översikt av vad för utbildningsupplägg som Antidoping Sverige har till förfogande. Dessa beskrivs närmre i följande bilder. </a:t>
            </a:r>
          </a:p>
          <a:p>
            <a:endParaRPr lang="sv-SE" dirty="0"/>
          </a:p>
        </p:txBody>
      </p:sp>
      <p:sp>
        <p:nvSpPr>
          <p:cNvPr id="4" name="Platshållare för bildnummer 3">
            <a:extLst>
              <a:ext uri="{FF2B5EF4-FFF2-40B4-BE49-F238E27FC236}">
                <a16:creationId xmlns:a16="http://schemas.microsoft.com/office/drawing/2014/main" id="{196FFC14-B7A7-EB44-951A-89A38BCE972D}"/>
              </a:ext>
            </a:extLst>
          </p:cNvPr>
          <p:cNvSpPr>
            <a:spLocks noGrp="1"/>
          </p:cNvSpPr>
          <p:nvPr>
            <p:ph type="sldNum" sz="quarter" idx="5"/>
          </p:nvPr>
        </p:nvSpPr>
        <p:spPr/>
        <p:txBody>
          <a:bodyPr/>
          <a:lstStyle/>
          <a:p>
            <a:fld id="{9390B929-D4D6-4F0B-85C8-01990A3FCF16}" type="slidenum">
              <a:rPr lang="sv-SE" smtClean="0"/>
              <a:t>6</a:t>
            </a:fld>
            <a:endParaRPr lang="sv-SE"/>
          </a:p>
        </p:txBody>
      </p:sp>
    </p:spTree>
    <p:extLst>
      <p:ext uri="{BB962C8B-B14F-4D97-AF65-F5344CB8AC3E}">
        <p14:creationId xmlns:p14="http://schemas.microsoft.com/office/powerpoint/2010/main" val="563835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Utbildningsupplägg, fakta, statistik m.m. finns på antidoping.se. </a:t>
            </a:r>
          </a:p>
        </p:txBody>
      </p:sp>
      <p:sp>
        <p:nvSpPr>
          <p:cNvPr id="4" name="Platshållare för bildnummer 3"/>
          <p:cNvSpPr>
            <a:spLocks noGrp="1"/>
          </p:cNvSpPr>
          <p:nvPr>
            <p:ph type="sldNum" sz="quarter" idx="5"/>
          </p:nvPr>
        </p:nvSpPr>
        <p:spPr/>
        <p:txBody>
          <a:bodyPr/>
          <a:lstStyle/>
          <a:p>
            <a:fld id="{9390B929-D4D6-4F0B-85C8-01990A3FCF16}" type="slidenum">
              <a:rPr lang="sv-SE" smtClean="0"/>
              <a:t>7</a:t>
            </a:fld>
            <a:endParaRPr lang="sv-SE"/>
          </a:p>
        </p:txBody>
      </p:sp>
    </p:spTree>
    <p:extLst>
      <p:ext uri="{BB962C8B-B14F-4D97-AF65-F5344CB8AC3E}">
        <p14:creationId xmlns:p14="http://schemas.microsoft.com/office/powerpoint/2010/main" val="253760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Kort introduktionsfilm om Vaccinera klubben mot doping. </a:t>
            </a:r>
          </a:p>
          <a:p>
            <a:endParaRPr lang="sv-SE" dirty="0"/>
          </a:p>
          <a:p>
            <a:r>
              <a:rPr lang="sv-SE" dirty="0"/>
              <a:t>Om ni vill kan ni bädda in </a:t>
            </a:r>
            <a:r>
              <a:rPr lang="sv-SE" dirty="0" err="1"/>
              <a:t>youtube</a:t>
            </a:r>
            <a:r>
              <a:rPr lang="sv-SE" dirty="0"/>
              <a:t>-filmen i er presentation med denna inbäddningskod: </a:t>
            </a:r>
          </a:p>
          <a:p>
            <a:r>
              <a:rPr lang="sv-SE" dirty="0"/>
              <a:t>&lt;</a:t>
            </a:r>
            <a:r>
              <a:rPr lang="sv-SE" dirty="0" err="1"/>
              <a:t>iframe</a:t>
            </a:r>
            <a:r>
              <a:rPr lang="sv-SE" dirty="0"/>
              <a:t> </a:t>
            </a:r>
            <a:r>
              <a:rPr lang="sv-SE" dirty="0" err="1"/>
              <a:t>width</a:t>
            </a:r>
            <a:r>
              <a:rPr lang="sv-SE" dirty="0"/>
              <a:t>="560" </a:t>
            </a:r>
            <a:r>
              <a:rPr lang="sv-SE" dirty="0" err="1"/>
              <a:t>height</a:t>
            </a:r>
            <a:r>
              <a:rPr lang="sv-SE" dirty="0"/>
              <a:t>="315" </a:t>
            </a:r>
            <a:r>
              <a:rPr lang="sv-SE" dirty="0" err="1"/>
              <a:t>src</a:t>
            </a:r>
            <a:r>
              <a:rPr lang="sv-SE" dirty="0"/>
              <a:t>="https://www.youtube.com/embed/Wu3GIpqeJtE?si=_NoehJKTkFY7ukvV" </a:t>
            </a:r>
            <a:r>
              <a:rPr lang="sv-SE" dirty="0" err="1"/>
              <a:t>title</a:t>
            </a:r>
            <a:r>
              <a:rPr lang="sv-SE" dirty="0"/>
              <a:t>="YouTube video </a:t>
            </a:r>
            <a:r>
              <a:rPr lang="sv-SE" dirty="0" err="1"/>
              <a:t>player</a:t>
            </a:r>
            <a:r>
              <a:rPr lang="sv-SE" dirty="0"/>
              <a:t>" </a:t>
            </a:r>
            <a:r>
              <a:rPr lang="sv-SE" dirty="0" err="1"/>
              <a:t>frameborder</a:t>
            </a:r>
            <a:r>
              <a:rPr lang="sv-SE" dirty="0"/>
              <a:t>="0" </a:t>
            </a:r>
            <a:r>
              <a:rPr lang="sv-SE" dirty="0" err="1"/>
              <a:t>allow</a:t>
            </a:r>
            <a:r>
              <a:rPr lang="sv-SE" dirty="0"/>
              <a:t>="accelerometer; </a:t>
            </a:r>
            <a:r>
              <a:rPr lang="sv-SE" dirty="0" err="1"/>
              <a:t>autoplay</a:t>
            </a:r>
            <a:r>
              <a:rPr lang="sv-SE" dirty="0"/>
              <a:t>; clipboard-</a:t>
            </a:r>
            <a:r>
              <a:rPr lang="sv-SE" dirty="0" err="1"/>
              <a:t>write</a:t>
            </a:r>
            <a:r>
              <a:rPr lang="sv-SE" dirty="0"/>
              <a:t>; </a:t>
            </a:r>
            <a:r>
              <a:rPr lang="sv-SE" dirty="0" err="1"/>
              <a:t>encrypted</a:t>
            </a:r>
            <a:r>
              <a:rPr lang="sv-SE" dirty="0"/>
              <a:t>-media; </a:t>
            </a:r>
            <a:r>
              <a:rPr lang="sv-SE" dirty="0" err="1"/>
              <a:t>gyroscope</a:t>
            </a:r>
            <a:r>
              <a:rPr lang="sv-SE" dirty="0"/>
              <a:t>; </a:t>
            </a:r>
            <a:r>
              <a:rPr lang="sv-SE" dirty="0" err="1"/>
              <a:t>picture</a:t>
            </a:r>
            <a:r>
              <a:rPr lang="sv-SE" dirty="0"/>
              <a:t>-in-</a:t>
            </a:r>
            <a:r>
              <a:rPr lang="sv-SE" dirty="0" err="1"/>
              <a:t>picture</a:t>
            </a:r>
            <a:r>
              <a:rPr lang="sv-SE" dirty="0"/>
              <a:t>; web-</a:t>
            </a:r>
            <a:r>
              <a:rPr lang="sv-SE" dirty="0" err="1"/>
              <a:t>share</a:t>
            </a:r>
            <a:r>
              <a:rPr lang="sv-SE" dirty="0"/>
              <a:t>" </a:t>
            </a:r>
            <a:r>
              <a:rPr lang="sv-SE" dirty="0" err="1"/>
              <a:t>referrerpolicy</a:t>
            </a:r>
            <a:r>
              <a:rPr lang="sv-SE" dirty="0"/>
              <a:t>="</a:t>
            </a:r>
            <a:r>
              <a:rPr lang="sv-SE" dirty="0" err="1"/>
              <a:t>strict</a:t>
            </a:r>
            <a:r>
              <a:rPr lang="sv-SE" dirty="0"/>
              <a:t>-</a:t>
            </a:r>
            <a:r>
              <a:rPr lang="sv-SE" dirty="0" err="1"/>
              <a:t>origin</a:t>
            </a:r>
            <a:r>
              <a:rPr lang="sv-SE" dirty="0"/>
              <a:t>-</a:t>
            </a:r>
            <a:r>
              <a:rPr lang="sv-SE" dirty="0" err="1"/>
              <a:t>when</a:t>
            </a:r>
            <a:r>
              <a:rPr lang="sv-SE" dirty="0"/>
              <a:t>-cross-</a:t>
            </a:r>
            <a:r>
              <a:rPr lang="sv-SE" dirty="0" err="1"/>
              <a:t>origin</a:t>
            </a:r>
            <a:r>
              <a:rPr lang="sv-SE" dirty="0"/>
              <a:t>" </a:t>
            </a:r>
            <a:r>
              <a:rPr lang="sv-SE" dirty="0" err="1"/>
              <a:t>allowfullscreen</a:t>
            </a:r>
            <a:r>
              <a:rPr lang="sv-SE" dirty="0"/>
              <a:t>&gt;&lt;/</a:t>
            </a:r>
            <a:r>
              <a:rPr lang="sv-SE" dirty="0" err="1"/>
              <a:t>iframe</a:t>
            </a:r>
            <a:r>
              <a:rPr lang="sv-SE" dirty="0"/>
              <a:t>&gt;</a:t>
            </a:r>
          </a:p>
          <a:p>
            <a:endParaRPr lang="sv-SE" dirty="0"/>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8</a:t>
            </a:fld>
            <a:endParaRPr lang="sv-SE"/>
          </a:p>
        </p:txBody>
      </p:sp>
    </p:spTree>
    <p:extLst>
      <p:ext uri="{BB962C8B-B14F-4D97-AF65-F5344CB8AC3E}">
        <p14:creationId xmlns:p14="http://schemas.microsoft.com/office/powerpoint/2010/main" val="232808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Vad är Vaccinera klubben?</a:t>
            </a:r>
          </a:p>
          <a:p>
            <a:endParaRPr lang="sv-SE" dirty="0"/>
          </a:p>
          <a:p>
            <a:r>
              <a:rPr lang="sv-SE" dirty="0"/>
              <a:t>Vaccinera klubben är ett verktyg som Antidoping Sverige tagit fram för att föreningen på ett enkelt sätt ska kunna ta tag i antidopingfrågan och skapa en ordning för att medlemmarna nås av den kunskap de behöver.</a:t>
            </a:r>
          </a:p>
          <a:p>
            <a:endParaRPr lang="sv-SE" dirty="0"/>
          </a:p>
          <a:p>
            <a:r>
              <a:rPr lang="sv-SE" dirty="0"/>
              <a:t>Enkelt på så sätt att man kan göra det digitalt och att det finns färdiga faktablad, handledningar och mallar för det, så att föreningarna slipper uppfinna hjulet. </a:t>
            </a:r>
          </a:p>
          <a:p>
            <a:r>
              <a:rPr lang="sv-SE" dirty="0"/>
              <a:t>Genom att följa instruktioner och handledning på hemsidan så kan föreningen ta fram en handlingsplan på bara några timmar. </a:t>
            </a:r>
            <a:br>
              <a:rPr lang="sv-SE" dirty="0"/>
            </a:br>
            <a:r>
              <a:rPr lang="sv-SE" dirty="0"/>
              <a:t>Dels med förebyggande åtgärder, men också en akut plan om det ändå skulle uppstå problem.</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9</a:t>
            </a:fld>
            <a:endParaRPr lang="sv-SE"/>
          </a:p>
        </p:txBody>
      </p:sp>
    </p:spTree>
    <p:extLst>
      <p:ext uri="{BB962C8B-B14F-4D97-AF65-F5344CB8AC3E}">
        <p14:creationId xmlns:p14="http://schemas.microsoft.com/office/powerpoint/2010/main" val="43593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Varför ska klubben då vaccinera sig?</a:t>
            </a:r>
          </a:p>
          <a:p>
            <a:endParaRPr lang="sv-SE" dirty="0"/>
          </a:p>
          <a:p>
            <a:r>
              <a:rPr lang="sv-SE" dirty="0"/>
              <a:t>Dopingfall kan slå hårt mot en förening, speciellt om det blir medialt uppmärksammat. En förening som tar sitt ansvar, vill inte att sina medlemmar ska hamna i svårigheter på grund av bristande kunskap. Vaccinera Klubben är en metod som ska hjälpa till att säkerställa så att alla medlemmar i föreningen förstår sitt egna ansvar att känna till och följa dopingreglerna.</a:t>
            </a:r>
          </a:p>
          <a:p>
            <a:r>
              <a:rPr lang="sv-SE" dirty="0"/>
              <a:t>Genom vaccinera klubben kan föreningen förebygga dopingfall orsakade av okunskap.</a:t>
            </a:r>
          </a:p>
          <a:p>
            <a:endParaRPr lang="sv-SE" dirty="0"/>
          </a:p>
          <a:p>
            <a:r>
              <a:rPr lang="sv-SE" i="1" dirty="0"/>
              <a:t>I SF:s egen antidopingplan ska det framgå vilken grupp föreningar som SF </a:t>
            </a:r>
            <a:r>
              <a:rPr lang="sv-SE" i="1" dirty="0" err="1"/>
              <a:t>kravställer</a:t>
            </a:r>
            <a:r>
              <a:rPr lang="sv-SE" i="1" dirty="0"/>
              <a:t> ska vara ”vaccinerade”. Berätta om SF ställer krav om vaccination för grupper av föreningar. </a:t>
            </a:r>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10</a:t>
            </a:fld>
            <a:endParaRPr lang="sv-SE"/>
          </a:p>
        </p:txBody>
      </p:sp>
    </p:spTree>
    <p:extLst>
      <p:ext uri="{BB962C8B-B14F-4D97-AF65-F5344CB8AC3E}">
        <p14:creationId xmlns:p14="http://schemas.microsoft.com/office/powerpoint/2010/main" val="234694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Hur går vaccinationen till? </a:t>
            </a:r>
          </a:p>
          <a:p>
            <a:endParaRPr lang="sv-SE" dirty="0"/>
          </a:p>
          <a:p>
            <a:r>
              <a:rPr lang="sv-SE" dirty="0"/>
              <a:t>Föreningens styrelse eller utsedd arbetsgrupp går in på vaccineraklubben.se. </a:t>
            </a:r>
          </a:p>
          <a:p>
            <a:endParaRPr lang="sv-SE" dirty="0"/>
          </a:p>
          <a:p>
            <a:r>
              <a:rPr lang="sv-SE" dirty="0"/>
              <a:t>Där gör de ett kunskapstest på 10 frågor samt värderar kunskapsnivå, inställning och dopingrisk i sin förening utifrån en diskussionshandledning.</a:t>
            </a:r>
          </a:p>
          <a:p>
            <a:endParaRPr lang="sv-SE" dirty="0"/>
          </a:p>
          <a:p>
            <a:r>
              <a:rPr lang="sv-SE" dirty="0"/>
              <a:t>Utifrån färdiga mallar med förslag på åtgärder, skapar de sen en handlingsplan med förebyggande insatser och en beredskapsplan för akuta situationer ifall de misstänker doping eller får ett dopingfall.</a:t>
            </a:r>
          </a:p>
          <a:p>
            <a:endParaRPr lang="sv-SE" dirty="0"/>
          </a:p>
          <a:p>
            <a:r>
              <a:rPr lang="sv-SE" dirty="0"/>
              <a:t>Föreningen anmäler sin vaccination på antidoping.se och meddelar sina medlemmar om planen.</a:t>
            </a:r>
          </a:p>
          <a:p>
            <a:endParaRPr lang="sv-SE" dirty="0"/>
          </a:p>
          <a:p>
            <a:r>
              <a:rPr lang="sv-SE" dirty="0"/>
              <a:t>Klicka på bilden för att visa hemsidan om ni vill. </a:t>
            </a:r>
          </a:p>
          <a:p>
            <a:endParaRPr lang="sv-SE" dirty="0"/>
          </a:p>
        </p:txBody>
      </p:sp>
      <p:sp>
        <p:nvSpPr>
          <p:cNvPr id="4" name="Platshållare för bildnummer 3"/>
          <p:cNvSpPr>
            <a:spLocks noGrp="1"/>
          </p:cNvSpPr>
          <p:nvPr>
            <p:ph type="sldNum" sz="quarter" idx="5"/>
          </p:nvPr>
        </p:nvSpPr>
        <p:spPr/>
        <p:txBody>
          <a:bodyPr/>
          <a:lstStyle/>
          <a:p>
            <a:fld id="{9390B929-D4D6-4F0B-85C8-01990A3FCF16}" type="slidenum">
              <a:rPr lang="sv-SE" smtClean="0"/>
              <a:t>11</a:t>
            </a:fld>
            <a:endParaRPr lang="sv-SE"/>
          </a:p>
        </p:txBody>
      </p:sp>
    </p:spTree>
    <p:extLst>
      <p:ext uri="{BB962C8B-B14F-4D97-AF65-F5344CB8AC3E}">
        <p14:creationId xmlns:p14="http://schemas.microsoft.com/office/powerpoint/2010/main" val="103161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A1159E-CCF8-E557-8ADC-2E8C2791199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A6CEB7E-D179-4560-3B70-4C56CDE844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1423ADA-272E-FA54-0E89-B9285136F991}"/>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5" name="Platshållare för sidfot 4">
            <a:extLst>
              <a:ext uri="{FF2B5EF4-FFF2-40B4-BE49-F238E27FC236}">
                <a16:creationId xmlns:a16="http://schemas.microsoft.com/office/drawing/2014/main" id="{A3EA8D84-1694-F70A-B3A2-B2E3B93F9C6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9A6071B-4E72-403E-6A65-2D3CAB449F1E}"/>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4241386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DE692-2717-1473-0ACA-A8883FDE6D2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0F4EFD5-3CAC-C7C8-42D6-DDB270A9095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094A7F7-481E-E10C-A2BA-917D4EF7BF33}"/>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5" name="Platshållare för sidfot 4">
            <a:extLst>
              <a:ext uri="{FF2B5EF4-FFF2-40B4-BE49-F238E27FC236}">
                <a16:creationId xmlns:a16="http://schemas.microsoft.com/office/drawing/2014/main" id="{6E785EAF-BCCD-7604-535E-337AEC84A0E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A5EE78B-9047-4091-6BB8-49B1656B5D0F}"/>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513595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9959A63-649A-147F-2880-9713D5EE0CD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439BE6F-4D04-3B49-895F-8909563FC16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071848C-60D4-381F-BB31-D02BE93C61B0}"/>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5" name="Platshållare för sidfot 4">
            <a:extLst>
              <a:ext uri="{FF2B5EF4-FFF2-40B4-BE49-F238E27FC236}">
                <a16:creationId xmlns:a16="http://schemas.microsoft.com/office/drawing/2014/main" id="{97BAFC2E-E0F3-0061-134B-C7149C010DE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6503DF3-B7CC-6FFA-B7B3-561B87CBC637}"/>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89771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 Rubrik &amp; innehåll  (Vinrö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6C7482E3-2778-1ED3-B2CC-664379AA9993}"/>
              </a:ext>
            </a:extLst>
          </p:cNvPr>
          <p:cNvPicPr>
            <a:picLocks noChangeAspect="1"/>
          </p:cNvPicPr>
          <p:nvPr userDrawn="1"/>
        </p:nvPicPr>
        <p:blipFill>
          <a:blip r:embed="rId2"/>
          <a:srcRect l="85862" t="79929" r="882"/>
          <a:stretch>
            <a:fillRect/>
          </a:stretch>
        </p:blipFill>
        <p:spPr>
          <a:xfrm>
            <a:off x="10988748" y="5833206"/>
            <a:ext cx="1203251" cy="1024793"/>
          </a:xfrm>
          <a:prstGeom prst="rect">
            <a:avLst/>
          </a:prstGeom>
        </p:spPr>
      </p:pic>
      <p:sp>
        <p:nvSpPr>
          <p:cNvPr id="8" name="Text Placeholder 21">
            <a:extLst>
              <a:ext uri="{FF2B5EF4-FFF2-40B4-BE49-F238E27FC236}">
                <a16:creationId xmlns:a16="http://schemas.microsoft.com/office/drawing/2014/main" id="{5510B833-13EF-0438-D804-36618DFFED92}"/>
              </a:ext>
            </a:extLst>
          </p:cNvPr>
          <p:cNvSpPr>
            <a:spLocks noGrp="1"/>
          </p:cNvSpPr>
          <p:nvPr>
            <p:ph type="body" sz="quarter" idx="15" hasCustomPrompt="1"/>
          </p:nvPr>
        </p:nvSpPr>
        <p:spPr>
          <a:xfrm>
            <a:off x="0" y="0"/>
            <a:ext cx="12192000" cy="1053548"/>
          </a:xfrm>
          <a:blipFill>
            <a:blip r:embed="rId3"/>
            <a:stretch>
              <a:fillRect/>
            </a:stretch>
          </a:blipFill>
        </p:spPr>
        <p:txBody>
          <a:bodyPr>
            <a:normAutofit/>
          </a:bodyPr>
          <a:lstStyle>
            <a:lvl1pPr marL="0" indent="0">
              <a:buNone/>
              <a:defRPr sz="100"/>
            </a:lvl1pPr>
          </a:lstStyle>
          <a:p>
            <a:pPr lvl="0"/>
            <a:r>
              <a:rPr lang="en-US"/>
              <a:t> </a:t>
            </a:r>
          </a:p>
        </p:txBody>
      </p:sp>
      <p:sp>
        <p:nvSpPr>
          <p:cNvPr id="2" name="Rubrik 1">
            <a:extLst>
              <a:ext uri="{FF2B5EF4-FFF2-40B4-BE49-F238E27FC236}">
                <a16:creationId xmlns:a16="http://schemas.microsoft.com/office/drawing/2014/main" id="{0FBE5EC3-DC82-5E86-7040-C6119DCC11CE}"/>
              </a:ext>
            </a:extLst>
          </p:cNvPr>
          <p:cNvSpPr>
            <a:spLocks noGrp="1"/>
          </p:cNvSpPr>
          <p:nvPr>
            <p:ph type="title" hasCustomPrompt="1"/>
          </p:nvPr>
        </p:nvSpPr>
        <p:spPr/>
        <p:txBody>
          <a:bodyPr/>
          <a:lstStyle>
            <a:lvl1pPr>
              <a:defRPr/>
            </a:lvl1pPr>
          </a:lstStyle>
          <a:p>
            <a:r>
              <a:rPr lang="sv-SE"/>
              <a:t>Rubrik</a:t>
            </a:r>
          </a:p>
        </p:txBody>
      </p:sp>
      <p:sp>
        <p:nvSpPr>
          <p:cNvPr id="3" name="Platshållare för innehåll 2">
            <a:extLst>
              <a:ext uri="{FF2B5EF4-FFF2-40B4-BE49-F238E27FC236}">
                <a16:creationId xmlns:a16="http://schemas.microsoft.com/office/drawing/2014/main" id="{9D8B19C0-4519-D74E-297E-6A3917E50C21}"/>
              </a:ext>
            </a:extLst>
          </p:cNvPr>
          <p:cNvSpPr>
            <a:spLocks noGrp="1"/>
          </p:cNvSpPr>
          <p:nvPr>
            <p:ph idx="1" hasCustomPrompt="1"/>
          </p:nvPr>
        </p:nvSpPr>
        <p:spPr/>
        <p:txBody>
          <a:bodyPr/>
          <a:lstStyle>
            <a:lvl1pPr>
              <a:buClr>
                <a:schemeClr val="tx2"/>
              </a:buClr>
              <a:defRPr/>
            </a:lvl1pPr>
          </a:lstStyle>
          <a:p>
            <a:pPr lvl="0"/>
            <a:r>
              <a:rPr lang="sv-SE"/>
              <a:t>Nivå ett</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BCA9D1F8-5B59-D353-1C4C-8A029E3F4B49}"/>
              </a:ext>
            </a:extLst>
          </p:cNvPr>
          <p:cNvSpPr>
            <a:spLocks noGrp="1"/>
          </p:cNvSpPr>
          <p:nvPr>
            <p:ph type="dt" sz="half" idx="10"/>
          </p:nvPr>
        </p:nvSpPr>
        <p:spPr/>
        <p:txBody>
          <a:bodyPr/>
          <a:lstStyle/>
          <a:p>
            <a:endParaRPr lang="sv-SE"/>
          </a:p>
        </p:txBody>
      </p:sp>
      <p:sp>
        <p:nvSpPr>
          <p:cNvPr id="6" name="Platshållare för bildnummer 5">
            <a:extLst>
              <a:ext uri="{FF2B5EF4-FFF2-40B4-BE49-F238E27FC236}">
                <a16:creationId xmlns:a16="http://schemas.microsoft.com/office/drawing/2014/main" id="{2BCEE79A-C56F-3681-4382-D376E6DE5AC0}"/>
              </a:ext>
            </a:extLst>
          </p:cNvPr>
          <p:cNvSpPr>
            <a:spLocks noGrp="1"/>
          </p:cNvSpPr>
          <p:nvPr>
            <p:ph type="sldNum" sz="quarter" idx="12"/>
          </p:nvPr>
        </p:nvSpPr>
        <p:spPr/>
        <p:txBody>
          <a:bodyPr/>
          <a:lstStyle/>
          <a:p>
            <a:fld id="{3352516F-E432-482F-B077-B9FC608F692F}" type="slidenum">
              <a:rPr lang="sv-SE" smtClean="0"/>
              <a:t>‹#›</a:t>
            </a:fld>
            <a:endParaRPr lang="sv-SE"/>
          </a:p>
        </p:txBody>
      </p:sp>
      <p:sp>
        <p:nvSpPr>
          <p:cNvPr id="12" name="Text Placeholder 25">
            <a:extLst>
              <a:ext uri="{FF2B5EF4-FFF2-40B4-BE49-F238E27FC236}">
                <a16:creationId xmlns:a16="http://schemas.microsoft.com/office/drawing/2014/main" id="{B03E44EE-CE6C-459D-8B19-BBB3D921A43C}"/>
              </a:ext>
            </a:extLst>
          </p:cNvPr>
          <p:cNvSpPr>
            <a:spLocks noGrp="1"/>
          </p:cNvSpPr>
          <p:nvPr>
            <p:ph type="body" sz="quarter" idx="18" hasCustomPrompt="1"/>
          </p:nvPr>
        </p:nvSpPr>
        <p:spPr>
          <a:xfrm>
            <a:off x="557533" y="316172"/>
            <a:ext cx="1609200" cy="399600"/>
          </a:xfrm>
          <a:blipFill>
            <a:blip r:embed="rId4"/>
            <a:stretch>
              <a:fillRect/>
            </a:stretch>
          </a:blipFill>
        </p:spPr>
        <p:txBody>
          <a:bodyPr>
            <a:normAutofit/>
          </a:bodyPr>
          <a:lstStyle>
            <a:lvl1pPr marL="0" indent="0">
              <a:buNone/>
              <a:defRPr sz="100"/>
            </a:lvl1pPr>
          </a:lstStyle>
          <a:p>
            <a:pPr lvl="0"/>
            <a:r>
              <a:rPr lang="en-US"/>
              <a:t> </a:t>
            </a:r>
          </a:p>
        </p:txBody>
      </p:sp>
      <p:sp>
        <p:nvSpPr>
          <p:cNvPr id="11" name="Platshållare för sidfot 4">
            <a:extLst>
              <a:ext uri="{FF2B5EF4-FFF2-40B4-BE49-F238E27FC236}">
                <a16:creationId xmlns:a16="http://schemas.microsoft.com/office/drawing/2014/main" id="{37D51D7A-9504-634C-FB55-0571A9A51D79}"/>
              </a:ext>
            </a:extLst>
          </p:cNvPr>
          <p:cNvSpPr>
            <a:spLocks noGrp="1"/>
          </p:cNvSpPr>
          <p:nvPr>
            <p:ph type="ftr" sz="quarter" idx="3"/>
          </p:nvPr>
        </p:nvSpPr>
        <p:spPr>
          <a:xfrm>
            <a:off x="8432800" y="366572"/>
            <a:ext cx="3276000" cy="349200"/>
          </a:xfrm>
          <a:prstGeom prst="rect">
            <a:avLst/>
          </a:prstGeom>
          <a:blipFill>
            <a:blip>
              <a:extLst>
                <a:ext uri="{96DAC541-7B7A-43D3-8B79-37D633B846F1}">
                  <asvg:svgBlip xmlns:asvg="http://schemas.microsoft.com/office/drawing/2016/SVG/main" r:embed="rId5"/>
                </a:ext>
              </a:extLst>
            </a:blip>
            <a:stretch>
              <a:fillRect/>
            </a:stretch>
          </a:blipFill>
        </p:spPr>
        <p:txBody>
          <a:bodyPr vert="horz" lIns="91440" tIns="45720" rIns="91440" bIns="45720" rtlCol="0" anchor="ctr"/>
          <a:lstStyle>
            <a:lvl1pPr algn="ctr">
              <a:defRPr sz="1200" b="1">
                <a:solidFill>
                  <a:schemeClr val="accent3"/>
                </a:solidFill>
              </a:defRPr>
            </a:lvl1pPr>
          </a:lstStyle>
          <a:p>
            <a:r>
              <a:rPr lang="sv-SE"/>
              <a:t>Kosttillskott</a:t>
            </a:r>
          </a:p>
        </p:txBody>
      </p:sp>
    </p:spTree>
    <p:extLst>
      <p:ext uri="{BB962C8B-B14F-4D97-AF65-F5344CB8AC3E}">
        <p14:creationId xmlns:p14="http://schemas.microsoft.com/office/powerpoint/2010/main" val="1425856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7DF8E0-A615-1210-E228-D6035985886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0A42F5A-CAEE-F30E-A100-D41776694DC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88BC872-36D7-6DFF-DA26-C69F74A8294A}"/>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5" name="Platshållare för sidfot 4">
            <a:extLst>
              <a:ext uri="{FF2B5EF4-FFF2-40B4-BE49-F238E27FC236}">
                <a16:creationId xmlns:a16="http://schemas.microsoft.com/office/drawing/2014/main" id="{254D5CBA-94D5-CDE4-F84A-E3DA50CB8FB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1CEEBAE-BD5D-FCD6-6F0A-CB0B8F01BC93}"/>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1034023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9C426A-7126-3D75-AF4B-7ACF584CA5EF}"/>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134CCFEE-68B2-A60E-4E7D-11ECD5FEE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D73A2B1-CDA1-A992-CF7E-559F4C2F4FD7}"/>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5" name="Platshållare för sidfot 4">
            <a:extLst>
              <a:ext uri="{FF2B5EF4-FFF2-40B4-BE49-F238E27FC236}">
                <a16:creationId xmlns:a16="http://schemas.microsoft.com/office/drawing/2014/main" id="{585CFCB0-7310-4F8F-2729-1D6AC7272C2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5B1A9DB-55F6-94F9-BF76-5DB8F81C2A6D}"/>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3612193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46CD94-8E86-E7E1-0981-0F369517057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540707D-7B5C-D278-66AA-7D5E9B17A60F}"/>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F521B236-59CA-C53E-62A1-1DD3F83674B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BD4AAFB-449C-5FA0-F6A6-52B7C75F607D}"/>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6" name="Platshållare för sidfot 5">
            <a:extLst>
              <a:ext uri="{FF2B5EF4-FFF2-40B4-BE49-F238E27FC236}">
                <a16:creationId xmlns:a16="http://schemas.microsoft.com/office/drawing/2014/main" id="{06FD1251-B956-73AE-6F55-4BE69895FDE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BF0DB77-F100-457D-5CC4-BD37A2B2D2BA}"/>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105166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1912DF-9575-36DB-30AC-4B77D2C5ADA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55EE492-14DE-694E-9B6F-7B341734DB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5BA2783-E8B7-964E-849B-1D96FE4B0BF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16191BE-A0FF-E3EA-E845-A318ECDA79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DCA146E4-A9B0-1B6B-D201-8E1E03E4BB0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9AE7E46-DF7F-B69B-3DA0-3331F952EFE0}"/>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8" name="Platshållare för sidfot 7">
            <a:extLst>
              <a:ext uri="{FF2B5EF4-FFF2-40B4-BE49-F238E27FC236}">
                <a16:creationId xmlns:a16="http://schemas.microsoft.com/office/drawing/2014/main" id="{7938BA3A-54BC-C6C8-C9DE-994E52D23F6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6F02BEF-A68C-F275-4DF9-B68B58DC7B37}"/>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30819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A22C43-459F-F934-7593-E0D522103655}"/>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856A342-BB45-7533-84D5-036B212AB9A1}"/>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4" name="Platshållare för sidfot 3">
            <a:extLst>
              <a:ext uri="{FF2B5EF4-FFF2-40B4-BE49-F238E27FC236}">
                <a16:creationId xmlns:a16="http://schemas.microsoft.com/office/drawing/2014/main" id="{6DB0369B-EFF4-577A-1255-98AA66E0DC7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2855E43-5B24-E0A5-243B-F941C22B1B61}"/>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260329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E8B47EA-4AB2-27C9-E7BD-93E642F3567E}"/>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3" name="Platshållare för sidfot 2">
            <a:extLst>
              <a:ext uri="{FF2B5EF4-FFF2-40B4-BE49-F238E27FC236}">
                <a16:creationId xmlns:a16="http://schemas.microsoft.com/office/drawing/2014/main" id="{9334FB90-6454-D798-D434-2F93E1A306F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0279E33-3965-BB75-A5F8-EC1B794DA1FB}"/>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344977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36773F-440B-0E78-FE42-4AEA912B856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E4A5E72-51D4-8920-4FCF-BC7352E2C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48F05CC-6BB4-F542-8CCD-B6D8F827F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2EC4BBE-A3BD-BD45-1DF8-2B3564BA8DD0}"/>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6" name="Platshållare för sidfot 5">
            <a:extLst>
              <a:ext uri="{FF2B5EF4-FFF2-40B4-BE49-F238E27FC236}">
                <a16:creationId xmlns:a16="http://schemas.microsoft.com/office/drawing/2014/main" id="{D6DB8632-22C0-40CE-3DAE-8366B9888E6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5F07A8E-ED6E-9BDD-2F4C-1CC6B345F4EB}"/>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2427733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112F96-0DE4-2468-25DE-AC9C2CA8724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F3F31050-CCD0-EEB8-A81C-59DB56DE8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D5010A9-72C8-E589-D825-552B7970C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A0603AF-5E80-6759-B40F-B41137E815A9}"/>
              </a:ext>
            </a:extLst>
          </p:cNvPr>
          <p:cNvSpPr>
            <a:spLocks noGrp="1"/>
          </p:cNvSpPr>
          <p:nvPr>
            <p:ph type="dt" sz="half" idx="10"/>
          </p:nvPr>
        </p:nvSpPr>
        <p:spPr/>
        <p:txBody>
          <a:bodyPr/>
          <a:lstStyle/>
          <a:p>
            <a:fld id="{4B5EAF86-98BF-430C-AE20-A8ED5AACBB6E}" type="datetimeFigureOut">
              <a:rPr lang="sv-SE" smtClean="0"/>
              <a:t>2026-05-25</a:t>
            </a:fld>
            <a:endParaRPr lang="sv-SE"/>
          </a:p>
        </p:txBody>
      </p:sp>
      <p:sp>
        <p:nvSpPr>
          <p:cNvPr id="6" name="Platshållare för sidfot 5">
            <a:extLst>
              <a:ext uri="{FF2B5EF4-FFF2-40B4-BE49-F238E27FC236}">
                <a16:creationId xmlns:a16="http://schemas.microsoft.com/office/drawing/2014/main" id="{0970CF10-D56F-618D-61F9-36DD68291F2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E012CE8-4D31-5582-67A5-DD73EA0DB88A}"/>
              </a:ext>
            </a:extLst>
          </p:cNvPr>
          <p:cNvSpPr>
            <a:spLocks noGrp="1"/>
          </p:cNvSpPr>
          <p:nvPr>
            <p:ph type="sldNum" sz="quarter" idx="12"/>
          </p:nvPr>
        </p:nvSpPr>
        <p:spPr/>
        <p:txBody>
          <a:bodyPr/>
          <a:lstStyle/>
          <a:p>
            <a:fld id="{55A4A15A-FB62-4D8B-A5B0-4F4894530BD8}" type="slidenum">
              <a:rPr lang="sv-SE" smtClean="0"/>
              <a:t>‹#›</a:t>
            </a:fld>
            <a:endParaRPr lang="sv-SE"/>
          </a:p>
        </p:txBody>
      </p:sp>
    </p:spTree>
    <p:extLst>
      <p:ext uri="{BB962C8B-B14F-4D97-AF65-F5344CB8AC3E}">
        <p14:creationId xmlns:p14="http://schemas.microsoft.com/office/powerpoint/2010/main" val="4247318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980ABFC-DD7D-F02A-8347-4EC80BEE8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3904790-4525-854E-9A6B-BD595C162C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9BC3B2C-134C-11F4-A1CA-1A6C428DB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EAF86-98BF-430C-AE20-A8ED5AACBB6E}" type="datetimeFigureOut">
              <a:rPr lang="sv-SE" smtClean="0"/>
              <a:t>2026-05-25</a:t>
            </a:fld>
            <a:endParaRPr lang="sv-SE"/>
          </a:p>
        </p:txBody>
      </p:sp>
      <p:sp>
        <p:nvSpPr>
          <p:cNvPr id="5" name="Platshållare för sidfot 4">
            <a:extLst>
              <a:ext uri="{FF2B5EF4-FFF2-40B4-BE49-F238E27FC236}">
                <a16:creationId xmlns:a16="http://schemas.microsoft.com/office/drawing/2014/main" id="{5B2399CD-4B89-4568-FA31-4FA9F87E1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0E8A720-558E-8AD7-CB6D-BECD8280B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4A15A-FB62-4D8B-A5B0-4F4894530BD8}" type="slidenum">
              <a:rPr lang="sv-SE" smtClean="0"/>
              <a:t>‹#›</a:t>
            </a:fld>
            <a:endParaRPr lang="sv-SE"/>
          </a:p>
        </p:txBody>
      </p:sp>
    </p:spTree>
    <p:extLst>
      <p:ext uri="{BB962C8B-B14F-4D97-AF65-F5344CB8AC3E}">
        <p14:creationId xmlns:p14="http://schemas.microsoft.com/office/powerpoint/2010/main" val="1504784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s://antidoping.se/sf-och-rfsisu-distrikt/utbildnin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vaccineraklubben.s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vaccineraklubben.s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www.vaccineraklubben.s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vaccineraklubben.s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vaccineraklubben.se/material/bestaell-material-och-dipl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kunskapsarenan.se/largruppsmaterial/largrupp/antidopingsnac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antidoping.se/antidopingsnack"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ntidoping.se/renvinnar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youtube.com/shorts/GTgvqR0pMC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renvinnare.s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kunskapsarenan.se/largruppsmaterial/largrupp/ren-vinna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hyperlink" Target="https://www.antidoping.se/utbildningfakta/Utbildning/varafilmadeforelasninga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kunskapsarenan.se/largruppsmaterial/largrupp/antidoping-handledning-till-forelasarfilmer"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antidoping.se/utbildning-fakta/utbildning/boka-foerelaesn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hyperlink" Target="https://www.instagram.com/dopinghundenmolly/" TargetMode="External"/><Relationship Id="rId3" Type="http://schemas.openxmlformats.org/officeDocument/2006/relationships/hyperlink" Target="mailto:info@antidoping.se" TargetMode="External"/><Relationship Id="rId7" Type="http://schemas.openxmlformats.org/officeDocument/2006/relationships/image" Target="../media/image35.svg"/><Relationship Id="rId12"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4.svg"/><Relationship Id="rId11" Type="http://schemas.openxmlformats.org/officeDocument/2006/relationships/image" Target="../media/image37.png"/><Relationship Id="rId5" Type="http://schemas.openxmlformats.org/officeDocument/2006/relationships/hyperlink" Target="https://www.antidoping.se/utbildningfakta/Nyhetsbrev/" TargetMode="External"/><Relationship Id="rId10" Type="http://schemas.openxmlformats.org/officeDocument/2006/relationships/hyperlink" Target="https://www.facebook.com/antidopingsverige" TargetMode="External"/><Relationship Id="rId4" Type="http://schemas.openxmlformats.org/officeDocument/2006/relationships/image" Target="../media/image33.emf"/><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kunskapsarenan.se/largruppsmaterial/largrupp/antidopingsnack" TargetMode="External"/><Relationship Id="rId13" Type="http://schemas.openxmlformats.org/officeDocument/2006/relationships/hyperlink" Target="https://www.facebook.com/antidopingsverige/" TargetMode="External"/><Relationship Id="rId3" Type="http://schemas.openxmlformats.org/officeDocument/2006/relationships/hyperlink" Target="https://antidoping.se/utbildning-fakta/utbildning/vaccinera-klubben/" TargetMode="External"/><Relationship Id="rId7" Type="http://schemas.openxmlformats.org/officeDocument/2006/relationships/hyperlink" Target="https://antidoping.se/utbildning-fakta/utbildning/antidopingsnack/" TargetMode="External"/><Relationship Id="rId12" Type="http://schemas.openxmlformats.org/officeDocument/2006/relationships/hyperlink" Target="https://antidoping.se/kalendrar/kalendariu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kunskapsarenan.se/largruppsmaterial/largrupp/ren-vinnare" TargetMode="External"/><Relationship Id="rId11" Type="http://schemas.openxmlformats.org/officeDocument/2006/relationships/hyperlink" Target="https://antidoping.se/utbildning-fakta/utbildning/boka-foerelaesning/" TargetMode="External"/><Relationship Id="rId5" Type="http://schemas.openxmlformats.org/officeDocument/2006/relationships/hyperlink" Target="https://antidoping.se/utbildning-fakta/utbildning/ren-vinnare/" TargetMode="External"/><Relationship Id="rId15" Type="http://schemas.openxmlformats.org/officeDocument/2006/relationships/hyperlink" Target="https://antidoping.se/om-oss/nyheter/nyhetsbrev/" TargetMode="External"/><Relationship Id="rId10" Type="http://schemas.openxmlformats.org/officeDocument/2006/relationships/hyperlink" Target="https://kunskapsarenan.se/largruppsmaterial/largrupp/antidoping-handledning-till-forelasarfilmer" TargetMode="External"/><Relationship Id="rId4" Type="http://schemas.openxmlformats.org/officeDocument/2006/relationships/hyperlink" Target="https://kunskapsarenan.se/largruppsmaterial/largrupp/vaccinera_klubben" TargetMode="External"/><Relationship Id="rId9" Type="http://schemas.openxmlformats.org/officeDocument/2006/relationships/hyperlink" Target="https://antidoping.se/utbildning-fakta/utbildning/filmade-foerelaesningar/" TargetMode="External"/><Relationship Id="rId14" Type="http://schemas.openxmlformats.org/officeDocument/2006/relationships/hyperlink" Target="https://www.instagram.com/antidopingsverige_/"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antidoping.se/vaccineraklubb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youtube.com/watch?v=Wu3GIpqeJt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vaccineraklubben.s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kunskapsarenan.se/largruppsmaterial/largrupp/vaccinera_klubben"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574372-6B72-F3C3-B0A3-B2724BB24BD5}"/>
              </a:ext>
            </a:extLst>
          </p:cNvPr>
          <p:cNvSpPr>
            <a:spLocks noGrp="1"/>
          </p:cNvSpPr>
          <p:nvPr>
            <p:ph type="title"/>
          </p:nvPr>
        </p:nvSpPr>
        <p:spPr/>
        <p:txBody>
          <a:bodyPr/>
          <a:lstStyle/>
          <a:p>
            <a:r>
              <a:rPr lang="sv-SE" dirty="0"/>
              <a:t>Information till dig som använder denna PPT</a:t>
            </a:r>
          </a:p>
        </p:txBody>
      </p:sp>
      <p:sp>
        <p:nvSpPr>
          <p:cNvPr id="3" name="Platshållare för innehåll 2">
            <a:extLst>
              <a:ext uri="{FF2B5EF4-FFF2-40B4-BE49-F238E27FC236}">
                <a16:creationId xmlns:a16="http://schemas.microsoft.com/office/drawing/2014/main" id="{19363E6B-0855-C798-9105-0915A1DBA570}"/>
              </a:ext>
            </a:extLst>
          </p:cNvPr>
          <p:cNvSpPr>
            <a:spLocks noGrp="1"/>
          </p:cNvSpPr>
          <p:nvPr>
            <p:ph idx="1"/>
          </p:nvPr>
        </p:nvSpPr>
        <p:spPr/>
        <p:txBody>
          <a:bodyPr>
            <a:normAutofit fontScale="85000" lnSpcReduction="20000"/>
          </a:bodyPr>
          <a:lstStyle/>
          <a:p>
            <a:r>
              <a:rPr lang="sv-SE" dirty="0"/>
              <a:t>Dessa bilder är särskilt framtagna till </a:t>
            </a:r>
            <a:r>
              <a:rPr lang="sv-SE" b="1" dirty="0"/>
              <a:t>RF-SISU distrikt </a:t>
            </a:r>
            <a:r>
              <a:rPr lang="sv-SE" dirty="0"/>
              <a:t>och </a:t>
            </a:r>
            <a:r>
              <a:rPr lang="sv-SE" b="1" dirty="0"/>
              <a:t>SF</a:t>
            </a:r>
            <a:r>
              <a:rPr lang="sv-SE" dirty="0"/>
              <a:t> som vill informera föreningar: </a:t>
            </a:r>
          </a:p>
          <a:p>
            <a:pPr lvl="1"/>
            <a:r>
              <a:rPr lang="sv-SE" dirty="0"/>
              <a:t>Övergripande vad idrottsutövare, tränare, ledare och övrig stödpersonal ska känna till när det kommer till antidoping</a:t>
            </a:r>
          </a:p>
          <a:p>
            <a:pPr lvl="1"/>
            <a:r>
              <a:rPr lang="sv-SE" dirty="0"/>
              <a:t>Hur föreningen kan arbeta förebyggande mot doping</a:t>
            </a:r>
          </a:p>
          <a:p>
            <a:pPr lvl="1"/>
            <a:r>
              <a:rPr lang="sv-SE" dirty="0"/>
              <a:t>Vilka utbildningsverktyg som Antidoping Sverige har till förfogande </a:t>
            </a:r>
          </a:p>
          <a:p>
            <a:pPr lvl="1"/>
            <a:r>
              <a:rPr lang="sv-SE" dirty="0"/>
              <a:t>Informationskanaler för att hålla sig uppdaterad på ämnet antidoping</a:t>
            </a:r>
          </a:p>
          <a:p>
            <a:pPr lvl="1"/>
            <a:r>
              <a:rPr lang="sv-SE" dirty="0"/>
              <a:t>Vad SF själva rekommenderar och ställer krav på, i deras egen utbildningsplan</a:t>
            </a:r>
          </a:p>
          <a:p>
            <a:endParaRPr lang="sv-SE" dirty="0"/>
          </a:p>
          <a:p>
            <a:r>
              <a:rPr lang="sv-SE" dirty="0"/>
              <a:t>Varje gång du vill föreläsa och använda dessa bilder, se till att du har den senaste versionen. Se uppdateringsdatumet på första ppt-bilden. Jämför med versionen som ligger på </a:t>
            </a:r>
            <a:r>
              <a:rPr lang="sv-SE" dirty="0">
                <a:hlinkClick r:id="rId4"/>
              </a:rPr>
              <a:t>Antidoping Sverige</a:t>
            </a:r>
            <a:r>
              <a:rPr lang="sv-SE" dirty="0"/>
              <a:t>.</a:t>
            </a:r>
          </a:p>
          <a:p>
            <a:r>
              <a:rPr lang="sv-SE" dirty="0"/>
              <a:t>Du kan klippa in informationen från dessa </a:t>
            </a:r>
            <a:r>
              <a:rPr lang="sv-SE" dirty="0" err="1"/>
              <a:t>ppt</a:t>
            </a:r>
            <a:r>
              <a:rPr lang="sv-SE" dirty="0"/>
              <a:t>-bilder till ditt SF:s/distrikts egna </a:t>
            </a:r>
            <a:r>
              <a:rPr lang="sv-SE" dirty="0" err="1"/>
              <a:t>ppt</a:t>
            </a:r>
            <a:r>
              <a:rPr lang="sv-SE" dirty="0"/>
              <a:t>-mall om så önskas. Observera att det finns anteckningar till bilderna. </a:t>
            </a:r>
          </a:p>
        </p:txBody>
      </p:sp>
    </p:spTree>
    <p:extLst>
      <p:ext uri="{BB962C8B-B14F-4D97-AF65-F5344CB8AC3E}">
        <p14:creationId xmlns:p14="http://schemas.microsoft.com/office/powerpoint/2010/main" val="233231117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2F1002-F108-2EEF-F3A4-B3564C4DE5C4}"/>
              </a:ext>
            </a:extLst>
          </p:cNvPr>
          <p:cNvSpPr>
            <a:spLocks noGrp="1"/>
          </p:cNvSpPr>
          <p:nvPr>
            <p:ph type="title"/>
          </p:nvPr>
        </p:nvSpPr>
        <p:spPr/>
        <p:txBody>
          <a:bodyPr/>
          <a:lstStyle/>
          <a:p>
            <a:r>
              <a:rPr lang="sv-SE" sz="3600" dirty="0"/>
              <a:t>Vaccinera klubben mot doping</a:t>
            </a:r>
            <a:endParaRPr lang="sv-SE" dirty="0"/>
          </a:p>
        </p:txBody>
      </p:sp>
      <p:sp>
        <p:nvSpPr>
          <p:cNvPr id="3" name="Platshållare för innehåll 2">
            <a:extLst>
              <a:ext uri="{FF2B5EF4-FFF2-40B4-BE49-F238E27FC236}">
                <a16:creationId xmlns:a16="http://schemas.microsoft.com/office/drawing/2014/main" id="{9B37B62C-3CC4-9240-1161-F0C9F57762D9}"/>
              </a:ext>
            </a:extLst>
          </p:cNvPr>
          <p:cNvSpPr>
            <a:spLocks noGrp="1"/>
          </p:cNvSpPr>
          <p:nvPr>
            <p:ph idx="1"/>
          </p:nvPr>
        </p:nvSpPr>
        <p:spPr/>
        <p:txBody>
          <a:bodyPr>
            <a:normAutofit/>
          </a:bodyPr>
          <a:lstStyle/>
          <a:p>
            <a:pPr marL="0" indent="0">
              <a:buNone/>
            </a:pPr>
            <a:r>
              <a:rPr lang="sv-SE" sz="3200" b="1" dirty="0"/>
              <a:t>Varför?</a:t>
            </a:r>
            <a:endParaRPr lang="sv-SE" sz="3200" b="1" dirty="0">
              <a:hlinkClick r:id="rId3">
                <a:extLst>
                  <a:ext uri="{A12FA001-AC4F-418D-AE19-62706E023703}">
                    <ahyp:hlinkClr xmlns:ahyp="http://schemas.microsoft.com/office/drawing/2018/hyperlinkcolor" val="tx"/>
                  </a:ext>
                </a:extLst>
              </a:hlinkClick>
            </a:endParaRPr>
          </a:p>
          <a:p>
            <a:r>
              <a:rPr lang="sv-SE" sz="2400" dirty="0"/>
              <a:t>Alla medlemmar i en idrottsförening är ansvariga att känna till dopingreglerna</a:t>
            </a:r>
          </a:p>
          <a:p>
            <a:r>
              <a:rPr lang="sv-SE" sz="2400" dirty="0"/>
              <a:t>Idrottsföreningen har ett ansvar att hjälpa idrottare och ledare att förstå </a:t>
            </a:r>
            <a:br>
              <a:rPr lang="sv-SE" sz="2400" dirty="0"/>
            </a:br>
            <a:r>
              <a:rPr lang="sv-SE" sz="2400" dirty="0"/>
              <a:t>innebörden av gällande dopingregler och dess konsekvenser ifall de bryts</a:t>
            </a:r>
          </a:p>
          <a:p>
            <a:r>
              <a:rPr lang="sv-SE" sz="2400" dirty="0"/>
              <a:t>Förebygga dopingfall orsakade av okunskap</a:t>
            </a:r>
          </a:p>
          <a:p>
            <a:r>
              <a:rPr lang="sv-SE" sz="2400" dirty="0"/>
              <a:t>Krav från SF: </a:t>
            </a:r>
            <a:r>
              <a:rPr lang="sv-SE" sz="2400" i="1" dirty="0"/>
              <a:t>(fyll i SF:</a:t>
            </a:r>
            <a:r>
              <a:rPr lang="sv-SE" sz="2400" i="1"/>
              <a:t>s eventuella </a:t>
            </a:r>
            <a:r>
              <a:rPr lang="sv-SE" sz="2400" i="1" dirty="0"/>
              <a:t>krav)</a:t>
            </a:r>
          </a:p>
          <a:p>
            <a:endParaRPr lang="sv-SE" sz="1800" dirty="0"/>
          </a:p>
        </p:txBody>
      </p:sp>
    </p:spTree>
    <p:extLst>
      <p:ext uri="{BB962C8B-B14F-4D97-AF65-F5344CB8AC3E}">
        <p14:creationId xmlns:p14="http://schemas.microsoft.com/office/powerpoint/2010/main" val="4900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2F1002-F108-2EEF-F3A4-B3564C4DE5C4}"/>
              </a:ext>
            </a:extLst>
          </p:cNvPr>
          <p:cNvSpPr>
            <a:spLocks noGrp="1"/>
          </p:cNvSpPr>
          <p:nvPr>
            <p:ph type="title"/>
          </p:nvPr>
        </p:nvSpPr>
        <p:spPr/>
        <p:txBody>
          <a:bodyPr/>
          <a:lstStyle/>
          <a:p>
            <a:r>
              <a:rPr lang="sv-SE" sz="3600" dirty="0"/>
              <a:t>Vaccinera klubben mot doping</a:t>
            </a:r>
            <a:endParaRPr lang="sv-SE" dirty="0"/>
          </a:p>
        </p:txBody>
      </p:sp>
      <p:sp>
        <p:nvSpPr>
          <p:cNvPr id="3" name="Platshållare för innehåll 2">
            <a:extLst>
              <a:ext uri="{FF2B5EF4-FFF2-40B4-BE49-F238E27FC236}">
                <a16:creationId xmlns:a16="http://schemas.microsoft.com/office/drawing/2014/main" id="{9B37B62C-3CC4-9240-1161-F0C9F57762D9}"/>
              </a:ext>
            </a:extLst>
          </p:cNvPr>
          <p:cNvSpPr>
            <a:spLocks noGrp="1"/>
          </p:cNvSpPr>
          <p:nvPr>
            <p:ph idx="1"/>
          </p:nvPr>
        </p:nvSpPr>
        <p:spPr>
          <a:xfrm>
            <a:off x="838200" y="1825625"/>
            <a:ext cx="10515600" cy="4351338"/>
          </a:xfrm>
        </p:spPr>
        <p:txBody>
          <a:bodyPr>
            <a:normAutofit/>
          </a:bodyPr>
          <a:lstStyle/>
          <a:p>
            <a:pPr marL="0" indent="0">
              <a:buNone/>
            </a:pPr>
            <a:r>
              <a:rPr lang="sv-SE" sz="3200" b="1" dirty="0"/>
              <a:t>Hur?</a:t>
            </a:r>
            <a:endParaRPr lang="sv-SE" sz="3200" b="1" dirty="0">
              <a:hlinkClick r:id="rId3">
                <a:extLst>
                  <a:ext uri="{A12FA001-AC4F-418D-AE19-62706E023703}">
                    <ahyp:hlinkClr xmlns:ahyp="http://schemas.microsoft.com/office/drawing/2018/hyperlinkcolor" val="tx"/>
                  </a:ext>
                </a:extLst>
              </a:hlinkClick>
            </a:endParaRPr>
          </a:p>
          <a:p>
            <a:pPr marL="0" indent="0">
              <a:lnSpc>
                <a:spcPct val="150000"/>
              </a:lnSpc>
              <a:buNone/>
            </a:pPr>
            <a:r>
              <a:rPr lang="sv-SE" sz="2400" dirty="0"/>
              <a:t>Styrelse eller arbetsgrupp vägleds av en handledning:</a:t>
            </a:r>
            <a:endParaRPr lang="sv-SE" sz="2400" dirty="0">
              <a:solidFill>
                <a:srgbClr val="FF0000"/>
              </a:solidFill>
            </a:endParaRPr>
          </a:p>
          <a:p>
            <a:pPr marL="0" indent="0">
              <a:buNone/>
            </a:pPr>
            <a:endParaRPr lang="sv-SE" sz="1800" dirty="0"/>
          </a:p>
        </p:txBody>
      </p:sp>
      <p:pic>
        <p:nvPicPr>
          <p:cNvPr id="7" name="Bildobjekt 6" descr="En bild som visar text, skärmbild, grafisk design&#10;&#10;AI-genererat innehåll kan vara felaktigt.">
            <a:extLst>
              <a:ext uri="{FF2B5EF4-FFF2-40B4-BE49-F238E27FC236}">
                <a16:creationId xmlns:a16="http://schemas.microsoft.com/office/drawing/2014/main" id="{E18F381B-97F5-2C52-1886-9B58A0455DCC}"/>
              </a:ext>
            </a:extLst>
          </p:cNvPr>
          <p:cNvPicPr>
            <a:picLocks noChangeAspect="1"/>
          </p:cNvPicPr>
          <p:nvPr/>
        </p:nvPicPr>
        <p:blipFill>
          <a:blip r:embed="rId4"/>
          <a:stretch>
            <a:fillRect/>
          </a:stretch>
        </p:blipFill>
        <p:spPr>
          <a:xfrm>
            <a:off x="218501" y="3242808"/>
            <a:ext cx="11754998" cy="2934155"/>
          </a:xfrm>
          <a:prstGeom prst="rect">
            <a:avLst/>
          </a:prstGeom>
        </p:spPr>
      </p:pic>
    </p:spTree>
    <p:extLst>
      <p:ext uri="{BB962C8B-B14F-4D97-AF65-F5344CB8AC3E}">
        <p14:creationId xmlns:p14="http://schemas.microsoft.com/office/powerpoint/2010/main" val="3685276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2F1002-F108-2EEF-F3A4-B3564C4DE5C4}"/>
              </a:ext>
            </a:extLst>
          </p:cNvPr>
          <p:cNvSpPr>
            <a:spLocks noGrp="1"/>
          </p:cNvSpPr>
          <p:nvPr>
            <p:ph type="title"/>
          </p:nvPr>
        </p:nvSpPr>
        <p:spPr/>
        <p:txBody>
          <a:bodyPr/>
          <a:lstStyle/>
          <a:p>
            <a:r>
              <a:rPr lang="sv-SE" sz="3600" dirty="0"/>
              <a:t>Vaccinera klubben mot doping</a:t>
            </a:r>
            <a:endParaRPr lang="sv-SE" dirty="0"/>
          </a:p>
        </p:txBody>
      </p:sp>
      <p:sp>
        <p:nvSpPr>
          <p:cNvPr id="3" name="Platshållare för innehåll 2">
            <a:extLst>
              <a:ext uri="{FF2B5EF4-FFF2-40B4-BE49-F238E27FC236}">
                <a16:creationId xmlns:a16="http://schemas.microsoft.com/office/drawing/2014/main" id="{9B37B62C-3CC4-9240-1161-F0C9F57762D9}"/>
              </a:ext>
            </a:extLst>
          </p:cNvPr>
          <p:cNvSpPr>
            <a:spLocks noGrp="1"/>
          </p:cNvSpPr>
          <p:nvPr>
            <p:ph idx="1"/>
          </p:nvPr>
        </p:nvSpPr>
        <p:spPr/>
        <p:txBody>
          <a:bodyPr>
            <a:normAutofit/>
          </a:bodyPr>
          <a:lstStyle/>
          <a:p>
            <a:pPr marL="0" indent="0">
              <a:buNone/>
            </a:pPr>
            <a:r>
              <a:rPr lang="sv-SE" sz="3200" b="1" dirty="0"/>
              <a:t>Vad vinner föreningen på att vaccinera sig?</a:t>
            </a:r>
            <a:endParaRPr lang="sv-SE" sz="3200" b="1" dirty="0">
              <a:hlinkClick r:id="rId3">
                <a:extLst>
                  <a:ext uri="{A12FA001-AC4F-418D-AE19-62706E023703}">
                    <ahyp:hlinkClr xmlns:ahyp="http://schemas.microsoft.com/office/drawing/2018/hyperlinkcolor" val="tx"/>
                  </a:ext>
                </a:extLst>
              </a:hlinkClick>
            </a:endParaRPr>
          </a:p>
          <a:p>
            <a:r>
              <a:rPr lang="sv-SE" sz="2400" dirty="0"/>
              <a:t>Hjälper förening och medlemmar att förstå sitt ansvar</a:t>
            </a:r>
          </a:p>
          <a:p>
            <a:r>
              <a:rPr lang="sv-SE" sz="2400" dirty="0"/>
              <a:t>Ökar kunskap och medvetenhet hos styrelse, ledare och idrottare</a:t>
            </a:r>
          </a:p>
          <a:p>
            <a:r>
              <a:rPr lang="sv-SE" sz="2400" dirty="0"/>
              <a:t>Minskar risken för doping, medveten och på grund av okunskap</a:t>
            </a:r>
          </a:p>
          <a:p>
            <a:r>
              <a:rPr lang="sv-SE" sz="2400" dirty="0"/>
              <a:t>Ökar trovärdighet både internt och externt</a:t>
            </a:r>
          </a:p>
          <a:p>
            <a:endParaRPr lang="sv-SE" sz="1800" dirty="0"/>
          </a:p>
        </p:txBody>
      </p:sp>
    </p:spTree>
    <p:extLst>
      <p:ext uri="{BB962C8B-B14F-4D97-AF65-F5344CB8AC3E}">
        <p14:creationId xmlns:p14="http://schemas.microsoft.com/office/powerpoint/2010/main" val="3977114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2F1002-F108-2EEF-F3A4-B3564C4DE5C4}"/>
              </a:ext>
            </a:extLst>
          </p:cNvPr>
          <p:cNvSpPr>
            <a:spLocks noGrp="1"/>
          </p:cNvSpPr>
          <p:nvPr>
            <p:ph type="title"/>
          </p:nvPr>
        </p:nvSpPr>
        <p:spPr/>
        <p:txBody>
          <a:bodyPr/>
          <a:lstStyle/>
          <a:p>
            <a:r>
              <a:rPr lang="sv-SE" sz="3600" dirty="0"/>
              <a:t>Vaccinera klubben mot doping</a:t>
            </a:r>
            <a:endParaRPr lang="sv-SE" dirty="0"/>
          </a:p>
        </p:txBody>
      </p:sp>
      <p:sp>
        <p:nvSpPr>
          <p:cNvPr id="3" name="Platshållare för innehåll 2">
            <a:extLst>
              <a:ext uri="{FF2B5EF4-FFF2-40B4-BE49-F238E27FC236}">
                <a16:creationId xmlns:a16="http://schemas.microsoft.com/office/drawing/2014/main" id="{9B37B62C-3CC4-9240-1161-F0C9F57762D9}"/>
              </a:ext>
            </a:extLst>
          </p:cNvPr>
          <p:cNvSpPr>
            <a:spLocks noGrp="1"/>
          </p:cNvSpPr>
          <p:nvPr>
            <p:ph idx="1"/>
          </p:nvPr>
        </p:nvSpPr>
        <p:spPr/>
        <p:txBody>
          <a:bodyPr>
            <a:normAutofit/>
          </a:bodyPr>
          <a:lstStyle/>
          <a:p>
            <a:pPr marL="0" indent="0">
              <a:buNone/>
            </a:pPr>
            <a:r>
              <a:rPr lang="sv-SE" sz="3200" b="1" dirty="0"/>
              <a:t>Ytterligare fördelar på köpet</a:t>
            </a:r>
            <a:endParaRPr lang="sv-SE" sz="3200" b="1" dirty="0">
              <a:hlinkClick r:id="rId3">
                <a:extLst>
                  <a:ext uri="{A12FA001-AC4F-418D-AE19-62706E023703}">
                    <ahyp:hlinkClr xmlns:ahyp="http://schemas.microsoft.com/office/drawing/2018/hyperlinkcolor" val="tx"/>
                  </a:ext>
                </a:extLst>
              </a:hlinkClick>
            </a:endParaRPr>
          </a:p>
          <a:p>
            <a:r>
              <a:rPr lang="sv-SE" sz="2400" dirty="0"/>
              <a:t>Får mall för antidopinginformation till föreningens hemsida</a:t>
            </a:r>
          </a:p>
          <a:p>
            <a:r>
              <a:rPr lang="sv-SE" sz="2400" dirty="0"/>
              <a:t>Får mall för antidopinginformation i föreningens </a:t>
            </a:r>
            <a:r>
              <a:rPr lang="sv-SE" sz="2400" dirty="0" err="1"/>
              <a:t>medlemsavtal</a:t>
            </a:r>
            <a:endParaRPr lang="sv-SE" dirty="0"/>
          </a:p>
          <a:p>
            <a:r>
              <a:rPr lang="sv-SE" sz="2400" dirty="0"/>
              <a:t>Kan beställa gratis diplom, informationsmaterial och profilprodukter</a:t>
            </a:r>
          </a:p>
          <a:p>
            <a:r>
              <a:rPr lang="sv-SE" sz="2400" dirty="0"/>
              <a:t>Kan beställa dopingkontroller från Antidoping Sverige (mot kostnad)</a:t>
            </a:r>
          </a:p>
          <a:p>
            <a:endParaRPr lang="sv-SE" sz="1800" dirty="0"/>
          </a:p>
        </p:txBody>
      </p:sp>
    </p:spTree>
    <p:extLst>
      <p:ext uri="{BB962C8B-B14F-4D97-AF65-F5344CB8AC3E}">
        <p14:creationId xmlns:p14="http://schemas.microsoft.com/office/powerpoint/2010/main" val="4061083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E6434D-8F71-D5F9-9E96-1F4E1A52B820}"/>
              </a:ext>
            </a:extLst>
          </p:cNvPr>
          <p:cNvSpPr>
            <a:spLocks noGrp="1"/>
          </p:cNvSpPr>
          <p:nvPr>
            <p:ph type="title"/>
          </p:nvPr>
        </p:nvSpPr>
        <p:spPr>
          <a:xfrm>
            <a:off x="838199" y="365125"/>
            <a:ext cx="11118274" cy="1325563"/>
          </a:xfrm>
        </p:spPr>
        <p:txBody>
          <a:bodyPr>
            <a:normAutofit/>
          </a:bodyPr>
          <a:lstStyle/>
          <a:p>
            <a:r>
              <a:rPr lang="sv-SE" sz="3600" dirty="0"/>
              <a:t>Gratis informationsmaterial för vaccinerade föreningar</a:t>
            </a:r>
          </a:p>
        </p:txBody>
      </p:sp>
      <p:sp>
        <p:nvSpPr>
          <p:cNvPr id="3" name="Platshållare för innehåll 2">
            <a:extLst>
              <a:ext uri="{FF2B5EF4-FFF2-40B4-BE49-F238E27FC236}">
                <a16:creationId xmlns:a16="http://schemas.microsoft.com/office/drawing/2014/main" id="{7BB9010D-5D2D-BF09-04E9-89C1253776F3}"/>
              </a:ext>
            </a:extLst>
          </p:cNvPr>
          <p:cNvSpPr>
            <a:spLocks noGrp="1"/>
          </p:cNvSpPr>
          <p:nvPr>
            <p:ph idx="1"/>
          </p:nvPr>
        </p:nvSpPr>
        <p:spPr>
          <a:xfrm>
            <a:off x="7821976" y="1947335"/>
            <a:ext cx="3988106" cy="1230932"/>
          </a:xfrm>
        </p:spPr>
        <p:txBody>
          <a:bodyPr>
            <a:normAutofit/>
          </a:bodyPr>
          <a:lstStyle/>
          <a:p>
            <a:pPr marL="0" indent="0">
              <a:buNone/>
            </a:pPr>
            <a:r>
              <a:rPr lang="sv-SE" dirty="0">
                <a:solidFill>
                  <a:schemeClr val="accent1"/>
                </a:solidFill>
                <a:hlinkClick r:id="rId3">
                  <a:extLst>
                    <a:ext uri="{A12FA001-AC4F-418D-AE19-62706E023703}">
                      <ahyp:hlinkClr xmlns:ahyp="http://schemas.microsoft.com/office/drawing/2018/hyperlinkcolor" val="tx"/>
                    </a:ext>
                  </a:extLst>
                </a:hlinkClick>
              </a:rPr>
              <a:t>Se utbud - Beställs av förening efter vaccination</a:t>
            </a:r>
            <a:endParaRPr lang="sv-SE" dirty="0">
              <a:solidFill>
                <a:schemeClr val="accent1"/>
              </a:solidFill>
            </a:endParaRPr>
          </a:p>
        </p:txBody>
      </p:sp>
      <p:pic>
        <p:nvPicPr>
          <p:cNvPr id="4" name="Bildobjekt 3" descr="En bild som visar text&#10;&#10;Automatiskt genererad beskrivning">
            <a:extLst>
              <a:ext uri="{FF2B5EF4-FFF2-40B4-BE49-F238E27FC236}">
                <a16:creationId xmlns:a16="http://schemas.microsoft.com/office/drawing/2014/main" id="{7B3DDA25-F466-4AB3-7E4C-8D538A6EE4D7}"/>
              </a:ext>
            </a:extLst>
          </p:cNvPr>
          <p:cNvPicPr>
            <a:picLocks noChangeAspect="1"/>
          </p:cNvPicPr>
          <p:nvPr/>
        </p:nvPicPr>
        <p:blipFill>
          <a:blip r:embed="rId4"/>
          <a:stretch>
            <a:fillRect/>
          </a:stretch>
        </p:blipFill>
        <p:spPr>
          <a:xfrm rot="21174112">
            <a:off x="1249327" y="2719997"/>
            <a:ext cx="1594433" cy="3381053"/>
          </a:xfrm>
          <a:prstGeom prst="rect">
            <a:avLst/>
          </a:prstGeom>
          <a:ln>
            <a:noFill/>
          </a:ln>
          <a:effectLst>
            <a:outerShdw blurRad="50800" dist="38100" dir="2700000" algn="tl" rotWithShape="0">
              <a:prstClr val="black">
                <a:alpha val="40000"/>
              </a:prstClr>
            </a:outerShdw>
          </a:effectLst>
        </p:spPr>
      </p:pic>
      <p:pic>
        <p:nvPicPr>
          <p:cNvPr id="5" name="Bildobjekt 4" descr="En bild som visar text&#10;&#10;Automatiskt genererad beskrivning">
            <a:extLst>
              <a:ext uri="{FF2B5EF4-FFF2-40B4-BE49-F238E27FC236}">
                <a16:creationId xmlns:a16="http://schemas.microsoft.com/office/drawing/2014/main" id="{C5365024-F8B6-FA17-C203-D19E850B8F55}"/>
              </a:ext>
            </a:extLst>
          </p:cNvPr>
          <p:cNvPicPr>
            <a:picLocks noChangeAspect="1"/>
          </p:cNvPicPr>
          <p:nvPr/>
        </p:nvPicPr>
        <p:blipFill>
          <a:blip r:embed="rId5"/>
          <a:stretch>
            <a:fillRect/>
          </a:stretch>
        </p:blipFill>
        <p:spPr>
          <a:xfrm rot="393720">
            <a:off x="5037945" y="1791293"/>
            <a:ext cx="2006907" cy="4294706"/>
          </a:xfrm>
          <a:prstGeom prst="rect">
            <a:avLst/>
          </a:prstGeom>
          <a:ln>
            <a:noFill/>
          </a:ln>
          <a:effectLst>
            <a:outerShdw blurRad="50800" dist="38100" dir="2700000" algn="tl" rotWithShape="0">
              <a:prstClr val="black">
                <a:alpha val="40000"/>
              </a:prstClr>
            </a:outerShdw>
          </a:effectLst>
        </p:spPr>
      </p:pic>
      <p:pic>
        <p:nvPicPr>
          <p:cNvPr id="6" name="Bildobjekt 5" descr="En bild som visar text, kopp&#10;&#10;Automatiskt genererad beskrivning">
            <a:extLst>
              <a:ext uri="{FF2B5EF4-FFF2-40B4-BE49-F238E27FC236}">
                <a16:creationId xmlns:a16="http://schemas.microsoft.com/office/drawing/2014/main" id="{137BDC3D-4A96-0689-D7BA-4FA5F844BA07}"/>
              </a:ext>
            </a:extLst>
          </p:cNvPr>
          <p:cNvPicPr>
            <a:picLocks noChangeAspect="1"/>
          </p:cNvPicPr>
          <p:nvPr/>
        </p:nvPicPr>
        <p:blipFill>
          <a:blip r:embed="rId6"/>
          <a:stretch>
            <a:fillRect/>
          </a:stretch>
        </p:blipFill>
        <p:spPr>
          <a:xfrm>
            <a:off x="2826842" y="1908875"/>
            <a:ext cx="1767398" cy="3785237"/>
          </a:xfrm>
          <a:prstGeom prst="rect">
            <a:avLst/>
          </a:prstGeom>
          <a:ln>
            <a:noFill/>
          </a:ln>
          <a:effectLst>
            <a:outerShdw blurRad="50800" dist="38100" dir="2700000" algn="tl" rotWithShape="0">
              <a:prstClr val="black">
                <a:alpha val="40000"/>
              </a:prstClr>
            </a:outerShdw>
          </a:effectLst>
        </p:spPr>
      </p:pic>
      <p:sp>
        <p:nvSpPr>
          <p:cNvPr id="7" name="Platshållare för innehåll 2">
            <a:extLst>
              <a:ext uri="{FF2B5EF4-FFF2-40B4-BE49-F238E27FC236}">
                <a16:creationId xmlns:a16="http://schemas.microsoft.com/office/drawing/2014/main" id="{6FA45A3B-CBAF-22A1-85CA-5A45FBF16639}"/>
              </a:ext>
            </a:extLst>
          </p:cNvPr>
          <p:cNvSpPr txBox="1">
            <a:spLocks/>
          </p:cNvSpPr>
          <p:nvPr/>
        </p:nvSpPr>
        <p:spPr>
          <a:xfrm>
            <a:off x="8290759" y="3453788"/>
            <a:ext cx="2362200" cy="2673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Foldrar</a:t>
            </a:r>
          </a:p>
          <a:p>
            <a:r>
              <a:rPr lang="sv-SE" dirty="0"/>
              <a:t>Affischer</a:t>
            </a:r>
          </a:p>
          <a:p>
            <a:r>
              <a:rPr lang="sv-SE" dirty="0"/>
              <a:t>Banderoller</a:t>
            </a:r>
          </a:p>
          <a:p>
            <a:r>
              <a:rPr lang="sv-SE" dirty="0" err="1"/>
              <a:t>Giveaways</a:t>
            </a:r>
            <a:endParaRPr lang="sv-SE" dirty="0"/>
          </a:p>
        </p:txBody>
      </p:sp>
    </p:spTree>
    <p:extLst>
      <p:ext uri="{BB962C8B-B14F-4D97-AF65-F5344CB8AC3E}">
        <p14:creationId xmlns:p14="http://schemas.microsoft.com/office/powerpoint/2010/main" val="2214688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C5EA07-E810-A170-D204-1790A5F14C31}"/>
              </a:ext>
            </a:extLst>
          </p:cNvPr>
          <p:cNvSpPr>
            <a:spLocks noGrp="1"/>
          </p:cNvSpPr>
          <p:nvPr>
            <p:ph type="title"/>
          </p:nvPr>
        </p:nvSpPr>
        <p:spPr/>
        <p:txBody>
          <a:bodyPr>
            <a:normAutofit/>
          </a:bodyPr>
          <a:lstStyle/>
          <a:p>
            <a:r>
              <a:rPr lang="sv-SE" sz="3600" dirty="0"/>
              <a:t>Marknadsföra Vaccinera Klubben Mot Doping</a:t>
            </a:r>
          </a:p>
        </p:txBody>
      </p:sp>
      <p:sp>
        <p:nvSpPr>
          <p:cNvPr id="3" name="Platshållare för innehåll 2">
            <a:extLst>
              <a:ext uri="{FF2B5EF4-FFF2-40B4-BE49-F238E27FC236}">
                <a16:creationId xmlns:a16="http://schemas.microsoft.com/office/drawing/2014/main" id="{17EA0461-EEF6-0BAF-7A18-1A73312A6156}"/>
              </a:ext>
            </a:extLst>
          </p:cNvPr>
          <p:cNvSpPr>
            <a:spLocks noGrp="1"/>
          </p:cNvSpPr>
          <p:nvPr>
            <p:ph idx="1"/>
          </p:nvPr>
        </p:nvSpPr>
        <p:spPr/>
        <p:txBody>
          <a:bodyPr/>
          <a:lstStyle/>
          <a:p>
            <a:r>
              <a:rPr lang="sv-SE" sz="2000" dirty="0"/>
              <a:t>Informationsfolder</a:t>
            </a:r>
          </a:p>
          <a:p>
            <a:r>
              <a:rPr lang="sv-SE" sz="2000" dirty="0"/>
              <a:t>Banderoll, </a:t>
            </a:r>
            <a:r>
              <a:rPr lang="sv-SE" sz="2000" dirty="0" err="1"/>
              <a:t>rollup</a:t>
            </a:r>
            <a:r>
              <a:rPr lang="sv-SE" sz="2000" dirty="0"/>
              <a:t>, </a:t>
            </a:r>
            <a:r>
              <a:rPr lang="sv-SE" sz="2000" dirty="0" err="1"/>
              <a:t>giveaway</a:t>
            </a:r>
            <a:r>
              <a:rPr lang="sv-SE" sz="2000" dirty="0"/>
              <a:t> (disktrasa)</a:t>
            </a:r>
          </a:p>
          <a:p>
            <a:r>
              <a:rPr lang="sv-SE" sz="2000" dirty="0"/>
              <a:t>Puff till hemsida</a:t>
            </a:r>
          </a:p>
          <a:p>
            <a:r>
              <a:rPr lang="sv-SE" sz="2000" dirty="0"/>
              <a:t>Introduktionsfilm (1 min 15 sek) </a:t>
            </a:r>
          </a:p>
          <a:p>
            <a:r>
              <a:rPr lang="sv-SE" sz="2000" dirty="0"/>
              <a:t>Animerad kort film (15 sek)</a:t>
            </a:r>
          </a:p>
          <a:p>
            <a:r>
              <a:rPr lang="sv-SE" sz="2000" dirty="0"/>
              <a:t>Info på antidoping.se</a:t>
            </a:r>
          </a:p>
          <a:p>
            <a:r>
              <a:rPr lang="sv-SE" sz="2000" dirty="0" err="1"/>
              <a:t>ADSE:s</a:t>
            </a:r>
            <a:r>
              <a:rPr lang="sv-SE" sz="2000" dirty="0"/>
              <a:t> inlägg på Facebook/Instagram som ni kan dela</a:t>
            </a:r>
          </a:p>
          <a:p>
            <a:endParaRPr lang="sv-SE" dirty="0"/>
          </a:p>
        </p:txBody>
      </p:sp>
      <p:pic>
        <p:nvPicPr>
          <p:cNvPr id="4" name="Bildobjekt 3">
            <a:extLst>
              <a:ext uri="{FF2B5EF4-FFF2-40B4-BE49-F238E27FC236}">
                <a16:creationId xmlns:a16="http://schemas.microsoft.com/office/drawing/2014/main" id="{B55A3E28-0921-B88C-2A79-332381EFBD4D}"/>
              </a:ext>
            </a:extLst>
          </p:cNvPr>
          <p:cNvPicPr>
            <a:picLocks noChangeAspect="1"/>
          </p:cNvPicPr>
          <p:nvPr/>
        </p:nvPicPr>
        <p:blipFill>
          <a:blip r:embed="rId3"/>
          <a:srcRect/>
          <a:stretch/>
        </p:blipFill>
        <p:spPr>
          <a:xfrm rot="21309418">
            <a:off x="10441681" y="2805172"/>
            <a:ext cx="1470348" cy="3398708"/>
          </a:xfrm>
          <a:prstGeom prst="rect">
            <a:avLst/>
          </a:prstGeom>
          <a:effectLst>
            <a:outerShdw blurRad="50800" dist="38100" dir="2700000" algn="tl" rotWithShape="0">
              <a:schemeClr val="bg1">
                <a:lumMod val="50000"/>
                <a:alpha val="40000"/>
              </a:schemeClr>
            </a:outerShdw>
          </a:effectLst>
        </p:spPr>
      </p:pic>
      <p:pic>
        <p:nvPicPr>
          <p:cNvPr id="5" name="Bildobjekt 4" descr="En bild som visar text, person, sport, kvinna&#10;&#10;Automatiskt genererad beskrivning">
            <a:extLst>
              <a:ext uri="{FF2B5EF4-FFF2-40B4-BE49-F238E27FC236}">
                <a16:creationId xmlns:a16="http://schemas.microsoft.com/office/drawing/2014/main" id="{7D150600-1469-C567-1205-A2217724630A}"/>
              </a:ext>
            </a:extLst>
          </p:cNvPr>
          <p:cNvPicPr>
            <a:picLocks noChangeAspect="1"/>
          </p:cNvPicPr>
          <p:nvPr/>
        </p:nvPicPr>
        <p:blipFill>
          <a:blip r:embed="rId4"/>
          <a:stretch>
            <a:fillRect/>
          </a:stretch>
        </p:blipFill>
        <p:spPr>
          <a:xfrm rot="248685">
            <a:off x="8245305" y="3221074"/>
            <a:ext cx="1957656" cy="2779193"/>
          </a:xfrm>
          <a:prstGeom prst="rect">
            <a:avLst/>
          </a:prstGeom>
          <a:effectLst>
            <a:outerShdw blurRad="50800" dist="38100" dir="2700000" algn="tl" rotWithShape="0">
              <a:schemeClr val="bg1">
                <a:lumMod val="50000"/>
                <a:alpha val="40000"/>
              </a:schemeClr>
            </a:outerShdw>
          </a:effectLst>
        </p:spPr>
      </p:pic>
      <p:pic>
        <p:nvPicPr>
          <p:cNvPr id="6" name="Picture 6">
            <a:extLst>
              <a:ext uri="{FF2B5EF4-FFF2-40B4-BE49-F238E27FC236}">
                <a16:creationId xmlns:a16="http://schemas.microsoft.com/office/drawing/2014/main" id="{6EDE5E35-125F-3B41-4166-3BA56DDF7DEA}"/>
              </a:ext>
            </a:extLst>
          </p:cNvPr>
          <p:cNvPicPr>
            <a:picLocks noChangeAspect="1"/>
          </p:cNvPicPr>
          <p:nvPr/>
        </p:nvPicPr>
        <p:blipFill>
          <a:blip r:embed="rId5"/>
          <a:stretch>
            <a:fillRect/>
          </a:stretch>
        </p:blipFill>
        <p:spPr>
          <a:xfrm rot="481833">
            <a:off x="6059618" y="2338883"/>
            <a:ext cx="2109757" cy="1758530"/>
          </a:xfrm>
          <a:prstGeom prst="rect">
            <a:avLst/>
          </a:prstGeom>
          <a:effectLst>
            <a:outerShdw blurRad="50800" dist="38100" dir="2700000" algn="tl" rotWithShape="0">
              <a:schemeClr val="bg1">
                <a:lumMod val="50000"/>
                <a:alpha val="40000"/>
              </a:schemeClr>
            </a:outerShdw>
          </a:effectLst>
        </p:spPr>
      </p:pic>
      <p:pic>
        <p:nvPicPr>
          <p:cNvPr id="7" name="Bildobjekt 6">
            <a:extLst>
              <a:ext uri="{FF2B5EF4-FFF2-40B4-BE49-F238E27FC236}">
                <a16:creationId xmlns:a16="http://schemas.microsoft.com/office/drawing/2014/main" id="{664CA766-4A8B-9B29-5652-4BB19DDCF54E}"/>
              </a:ext>
            </a:extLst>
          </p:cNvPr>
          <p:cNvPicPr>
            <a:picLocks noChangeAspect="1"/>
          </p:cNvPicPr>
          <p:nvPr/>
        </p:nvPicPr>
        <p:blipFill>
          <a:blip r:embed="rId6"/>
          <a:srcRect/>
          <a:stretch/>
        </p:blipFill>
        <p:spPr>
          <a:xfrm rot="21309418">
            <a:off x="8429021" y="1446613"/>
            <a:ext cx="3255592" cy="1104688"/>
          </a:xfrm>
          <a:prstGeom prst="rect">
            <a:avLst/>
          </a:prstGeom>
          <a:effectLst>
            <a:outerShdw blurRad="50800" dist="38100" dir="2700000" algn="tl" rotWithShape="0">
              <a:schemeClr val="bg1">
                <a:lumMod val="50000"/>
                <a:alpha val="40000"/>
              </a:schemeClr>
            </a:outerShdw>
          </a:effectLst>
        </p:spPr>
      </p:pic>
      <p:pic>
        <p:nvPicPr>
          <p:cNvPr id="8" name="Picture 6">
            <a:extLst>
              <a:ext uri="{FF2B5EF4-FFF2-40B4-BE49-F238E27FC236}">
                <a16:creationId xmlns:a16="http://schemas.microsoft.com/office/drawing/2014/main" id="{6DB23179-2FD9-07E4-855B-B3AEA3DB785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1036470">
            <a:off x="6290031" y="4742106"/>
            <a:ext cx="1755264" cy="1758530"/>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3786625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54A397-8B58-260C-B175-444E7B31691C}"/>
              </a:ext>
            </a:extLst>
          </p:cNvPr>
          <p:cNvSpPr>
            <a:spLocks noGrp="1"/>
          </p:cNvSpPr>
          <p:nvPr>
            <p:ph type="title"/>
          </p:nvPr>
        </p:nvSpPr>
        <p:spPr/>
        <p:txBody>
          <a:bodyPr>
            <a:normAutofit/>
          </a:bodyPr>
          <a:lstStyle/>
          <a:p>
            <a:r>
              <a:rPr lang="sv-SE" sz="3600" dirty="0"/>
              <a:t>Antidopingsnack</a:t>
            </a:r>
          </a:p>
        </p:txBody>
      </p:sp>
      <p:sp>
        <p:nvSpPr>
          <p:cNvPr id="3" name="Platshållare för innehåll 2">
            <a:extLst>
              <a:ext uri="{FF2B5EF4-FFF2-40B4-BE49-F238E27FC236}">
                <a16:creationId xmlns:a16="http://schemas.microsoft.com/office/drawing/2014/main" id="{0B06DCAE-8C0A-4AFC-F5B9-4DA6E08BABA3}"/>
              </a:ext>
            </a:extLst>
          </p:cNvPr>
          <p:cNvSpPr>
            <a:spLocks noGrp="1"/>
          </p:cNvSpPr>
          <p:nvPr>
            <p:ph idx="1"/>
          </p:nvPr>
        </p:nvSpPr>
        <p:spPr>
          <a:xfrm>
            <a:off x="838200" y="1825625"/>
            <a:ext cx="5793954" cy="4351338"/>
          </a:xfrm>
        </p:spPr>
        <p:txBody>
          <a:bodyPr>
            <a:normAutofit/>
          </a:bodyPr>
          <a:lstStyle/>
          <a:p>
            <a:r>
              <a:rPr lang="sv-SE" sz="2000" dirty="0">
                <a:hlinkClick r:id="rId3"/>
              </a:rPr>
              <a:t>Lärgruppshandledning </a:t>
            </a:r>
            <a:r>
              <a:rPr lang="sv-SE" sz="2000" dirty="0"/>
              <a:t>till ledare som vill prata antidoping med sina aktiva - Finns i Kunskapsarenan</a:t>
            </a:r>
          </a:p>
          <a:p>
            <a:r>
              <a:rPr lang="sv-SE" sz="2000" dirty="0"/>
              <a:t>Kan ta hjälp från RF-SISU distrikt </a:t>
            </a:r>
          </a:p>
          <a:p>
            <a:r>
              <a:rPr lang="sv-SE" sz="2000" dirty="0"/>
              <a:t>Ger aktiva och ledare baskunskap om dopingreglerna</a:t>
            </a:r>
          </a:p>
          <a:p>
            <a:r>
              <a:rPr lang="sv-SE" sz="2000" dirty="0"/>
              <a:t>Passar från 15 år</a:t>
            </a:r>
          </a:p>
          <a:p>
            <a:r>
              <a:rPr lang="sv-SE" sz="2000" dirty="0"/>
              <a:t>6 avsnitt diskuteras</a:t>
            </a:r>
          </a:p>
          <a:p>
            <a:r>
              <a:rPr lang="sv-SE" sz="2000" dirty="0"/>
              <a:t>Avslutas med värderingsövningar</a:t>
            </a:r>
          </a:p>
          <a:p>
            <a:r>
              <a:rPr lang="sv-SE" sz="2000" dirty="0"/>
              <a:t>Övningar, fördjupande kunskap för alla avsnitt</a:t>
            </a:r>
          </a:p>
          <a:p>
            <a:r>
              <a:rPr lang="sv-SE" sz="2000" dirty="0"/>
              <a:t>Mer info på </a:t>
            </a:r>
            <a:r>
              <a:rPr lang="sv-SE" sz="2000" dirty="0">
                <a:hlinkClick r:id="rId4"/>
              </a:rPr>
              <a:t>antidoping.se/antidopingsnack</a:t>
            </a:r>
            <a:endParaRPr lang="sv-SE" sz="2000" dirty="0"/>
          </a:p>
          <a:p>
            <a:pPr marL="0" indent="0">
              <a:buNone/>
            </a:pPr>
            <a:endParaRPr lang="sv-SE" dirty="0"/>
          </a:p>
          <a:p>
            <a:endParaRPr lang="sv-SE" dirty="0"/>
          </a:p>
          <a:p>
            <a:endParaRPr lang="sv-SE" dirty="0"/>
          </a:p>
          <a:p>
            <a:endParaRPr lang="sv-SE" dirty="0"/>
          </a:p>
          <a:p>
            <a:endParaRPr lang="sv-SE" dirty="0"/>
          </a:p>
        </p:txBody>
      </p:sp>
      <p:pic>
        <p:nvPicPr>
          <p:cNvPr id="8" name="Bildobjekt 7" descr="En bild som visar text, skärmbild, fotbeklädnader&#10;&#10;AI-genererat innehåll kan vara felaktigt.">
            <a:extLst>
              <a:ext uri="{FF2B5EF4-FFF2-40B4-BE49-F238E27FC236}">
                <a16:creationId xmlns:a16="http://schemas.microsoft.com/office/drawing/2014/main" id="{C61C0BB8-9DAD-74BD-4EB7-14277572103A}"/>
              </a:ext>
            </a:extLst>
          </p:cNvPr>
          <p:cNvPicPr>
            <a:picLocks noChangeAspect="1"/>
          </p:cNvPicPr>
          <p:nvPr/>
        </p:nvPicPr>
        <p:blipFill>
          <a:blip r:embed="rId5"/>
          <a:stretch>
            <a:fillRect/>
          </a:stretch>
        </p:blipFill>
        <p:spPr>
          <a:xfrm>
            <a:off x="6635762" y="883185"/>
            <a:ext cx="3249976" cy="5091629"/>
          </a:xfrm>
          <a:prstGeom prst="rect">
            <a:avLst/>
          </a:prstGeom>
          <a:effectLst>
            <a:outerShdw blurRad="50800" dist="38100" dir="2700000" algn="tl" rotWithShape="0">
              <a:prstClr val="black">
                <a:alpha val="40000"/>
              </a:prstClr>
            </a:outerShdw>
          </a:effectLst>
        </p:spPr>
      </p:pic>
      <p:pic>
        <p:nvPicPr>
          <p:cNvPr id="6" name="Bildobjekt 5" descr="En bild som visar text, person, Människoansikte, klädsel&#10;&#10;AI-genererat innehåll kan vara felaktigt.">
            <a:extLst>
              <a:ext uri="{FF2B5EF4-FFF2-40B4-BE49-F238E27FC236}">
                <a16:creationId xmlns:a16="http://schemas.microsoft.com/office/drawing/2014/main" id="{A19C6305-108F-8826-CCFB-0E4CEC2EB6B9}"/>
              </a:ext>
            </a:extLst>
          </p:cNvPr>
          <p:cNvPicPr>
            <a:picLocks noChangeAspect="1"/>
          </p:cNvPicPr>
          <p:nvPr/>
        </p:nvPicPr>
        <p:blipFill>
          <a:blip r:embed="rId6"/>
          <a:stretch>
            <a:fillRect/>
          </a:stretch>
        </p:blipFill>
        <p:spPr>
          <a:xfrm rot="315550">
            <a:off x="9382213" y="3345697"/>
            <a:ext cx="2159038" cy="30546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6768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C1DECC-577A-E2AA-5D3A-4230F63F3739}"/>
              </a:ext>
            </a:extLst>
          </p:cNvPr>
          <p:cNvSpPr>
            <a:spLocks noGrp="1"/>
          </p:cNvSpPr>
          <p:nvPr>
            <p:ph type="title"/>
          </p:nvPr>
        </p:nvSpPr>
        <p:spPr/>
        <p:txBody>
          <a:bodyPr>
            <a:normAutofit/>
          </a:bodyPr>
          <a:lstStyle/>
          <a:p>
            <a:r>
              <a:rPr lang="sv-SE" sz="3600" dirty="0"/>
              <a:t>E-utbildningen Ren vinnare</a:t>
            </a:r>
          </a:p>
        </p:txBody>
      </p:sp>
      <p:sp>
        <p:nvSpPr>
          <p:cNvPr id="3" name="Platshållare för innehåll 2">
            <a:extLst>
              <a:ext uri="{FF2B5EF4-FFF2-40B4-BE49-F238E27FC236}">
                <a16:creationId xmlns:a16="http://schemas.microsoft.com/office/drawing/2014/main" id="{52354CEF-8CAD-D1AC-5C72-C97D6F890236}"/>
              </a:ext>
            </a:extLst>
          </p:cNvPr>
          <p:cNvSpPr>
            <a:spLocks noGrp="1"/>
          </p:cNvSpPr>
          <p:nvPr>
            <p:ph idx="1"/>
          </p:nvPr>
        </p:nvSpPr>
        <p:spPr>
          <a:xfrm>
            <a:off x="838200" y="1825625"/>
            <a:ext cx="5606667" cy="4351338"/>
          </a:xfrm>
        </p:spPr>
        <p:txBody>
          <a:bodyPr>
            <a:normAutofit/>
          </a:bodyPr>
          <a:lstStyle/>
          <a:p>
            <a:r>
              <a:rPr lang="sv-SE" sz="2000" dirty="0"/>
              <a:t>Info om Ren vinnare på </a:t>
            </a:r>
            <a:r>
              <a:rPr lang="sv-SE" sz="2000" dirty="0">
                <a:hlinkClick r:id="rId3"/>
              </a:rPr>
              <a:t>antidoping.se </a:t>
            </a:r>
            <a:r>
              <a:rPr lang="sv-SE" sz="2000" dirty="0"/>
              <a:t>tillsammans med introduktionsfilm (38 sek)</a:t>
            </a:r>
          </a:p>
        </p:txBody>
      </p:sp>
      <p:pic>
        <p:nvPicPr>
          <p:cNvPr id="5" name="Bildobjekt 4" descr="En bild som visar sport, knä, Fysisk kondition, Armbåge&#10;&#10;AI-genererat innehåll kan vara felaktigt.">
            <a:hlinkClick r:id="rId4"/>
            <a:extLst>
              <a:ext uri="{FF2B5EF4-FFF2-40B4-BE49-F238E27FC236}">
                <a16:creationId xmlns:a16="http://schemas.microsoft.com/office/drawing/2014/main" id="{23EF3D9C-9E10-2A9B-4BB3-799B4677EC69}"/>
              </a:ext>
            </a:extLst>
          </p:cNvPr>
          <p:cNvPicPr>
            <a:picLocks noChangeAspect="1"/>
          </p:cNvPicPr>
          <p:nvPr/>
        </p:nvPicPr>
        <p:blipFill>
          <a:blip r:embed="rId5"/>
          <a:stretch>
            <a:fillRect/>
          </a:stretch>
        </p:blipFill>
        <p:spPr>
          <a:xfrm>
            <a:off x="7976212" y="921025"/>
            <a:ext cx="3007605" cy="52559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9927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2F1002-F108-2EEF-F3A4-B3564C4DE5C4}"/>
              </a:ext>
            </a:extLst>
          </p:cNvPr>
          <p:cNvSpPr>
            <a:spLocks noGrp="1"/>
          </p:cNvSpPr>
          <p:nvPr>
            <p:ph type="title"/>
          </p:nvPr>
        </p:nvSpPr>
        <p:spPr>
          <a:xfrm>
            <a:off x="838200" y="681037"/>
            <a:ext cx="10515600" cy="1325563"/>
          </a:xfrm>
        </p:spPr>
        <p:txBody>
          <a:bodyPr>
            <a:normAutofit/>
          </a:bodyPr>
          <a:lstStyle/>
          <a:p>
            <a:r>
              <a:rPr lang="sv-SE" sz="3600" dirty="0"/>
              <a:t>E-utbildningen Ren vinnare</a:t>
            </a:r>
          </a:p>
        </p:txBody>
      </p:sp>
      <p:sp>
        <p:nvSpPr>
          <p:cNvPr id="3" name="Platshållare för innehåll 2">
            <a:extLst>
              <a:ext uri="{FF2B5EF4-FFF2-40B4-BE49-F238E27FC236}">
                <a16:creationId xmlns:a16="http://schemas.microsoft.com/office/drawing/2014/main" id="{9B37B62C-3CC4-9240-1161-F0C9F57762D9}"/>
              </a:ext>
            </a:extLst>
          </p:cNvPr>
          <p:cNvSpPr>
            <a:spLocks noGrp="1"/>
          </p:cNvSpPr>
          <p:nvPr>
            <p:ph idx="1"/>
          </p:nvPr>
        </p:nvSpPr>
        <p:spPr>
          <a:xfrm>
            <a:off x="838200" y="2144280"/>
            <a:ext cx="5664619" cy="4351338"/>
          </a:xfrm>
        </p:spPr>
        <p:txBody>
          <a:bodyPr>
            <a:normAutofit/>
          </a:bodyPr>
          <a:lstStyle/>
          <a:p>
            <a:pPr>
              <a:spcBef>
                <a:spcPts val="600"/>
              </a:spcBef>
              <a:spcAft>
                <a:spcPts val="600"/>
              </a:spcAft>
            </a:pPr>
            <a:r>
              <a:rPr lang="sv-SE" sz="2000" dirty="0">
                <a:hlinkClick r:id="rId3"/>
              </a:rPr>
              <a:t>renvinnare.se</a:t>
            </a:r>
            <a:endParaRPr lang="sv-SE" sz="2000" dirty="0"/>
          </a:p>
          <a:p>
            <a:r>
              <a:rPr lang="sv-SE" sz="2000" dirty="0"/>
              <a:t>Grunderna på ca 60 min</a:t>
            </a:r>
          </a:p>
          <a:p>
            <a:r>
              <a:rPr lang="sv-SE" sz="2000" dirty="0"/>
              <a:t>Idrottare, ledare &amp; stödpersonal från 15 år</a:t>
            </a:r>
          </a:p>
          <a:p>
            <a:r>
              <a:rPr lang="sv-SE" sz="2000" dirty="0"/>
              <a:t>Repetera med särskild modul vartannat år</a:t>
            </a:r>
          </a:p>
          <a:p>
            <a:pPr>
              <a:spcBef>
                <a:spcPts val="600"/>
              </a:spcBef>
              <a:spcAft>
                <a:spcPts val="600"/>
              </a:spcAft>
            </a:pPr>
            <a:r>
              <a:rPr lang="sv-SE" sz="2000" dirty="0"/>
              <a:t>Finns på sve och </a:t>
            </a:r>
            <a:r>
              <a:rPr lang="sv-SE" sz="2000" dirty="0" err="1"/>
              <a:t>eng</a:t>
            </a:r>
            <a:endParaRPr lang="sv-SE" sz="2000" dirty="0"/>
          </a:p>
          <a:p>
            <a:pPr>
              <a:spcBef>
                <a:spcPts val="600"/>
              </a:spcBef>
              <a:spcAft>
                <a:spcPts val="600"/>
              </a:spcAft>
            </a:pPr>
            <a:r>
              <a:rPr lang="sv-SE" sz="2000" dirty="0"/>
              <a:t>För att få ut ännu mer av utbildningen – Gör den som </a:t>
            </a:r>
            <a:r>
              <a:rPr lang="sv-SE" sz="2000" dirty="0" err="1"/>
              <a:t>lärgrupp</a:t>
            </a:r>
            <a:r>
              <a:rPr lang="sv-SE" sz="2000" dirty="0"/>
              <a:t> med extra fördjupningsfilmer, övningar och samtal. </a:t>
            </a:r>
            <a:br>
              <a:rPr lang="sv-SE" sz="2000" dirty="0"/>
            </a:br>
            <a:r>
              <a:rPr lang="sv-SE" sz="2000" dirty="0" err="1">
                <a:hlinkClick r:id="rId4"/>
              </a:rPr>
              <a:t>Lärgruppsplan</a:t>
            </a:r>
            <a:r>
              <a:rPr lang="sv-SE" sz="2000" dirty="0">
                <a:hlinkClick r:id="rId4"/>
              </a:rPr>
              <a:t> finns i Kunskapsarenan. </a:t>
            </a:r>
            <a:endParaRPr lang="sv-SE" sz="2000" dirty="0"/>
          </a:p>
          <a:p>
            <a:r>
              <a:rPr lang="sv-SE" sz="1800" dirty="0"/>
              <a:t>SF:s krav: </a:t>
            </a:r>
            <a:r>
              <a:rPr lang="sv-SE" sz="1800" i="1" dirty="0">
                <a:highlight>
                  <a:srgbClr val="FFFF00"/>
                </a:highlight>
              </a:rPr>
              <a:t>Fyll ev. i vad </a:t>
            </a:r>
            <a:r>
              <a:rPr lang="sv-SE" sz="1800" i="1" dirty="0" err="1">
                <a:highlight>
                  <a:srgbClr val="FFFF00"/>
                </a:highlight>
              </a:rPr>
              <a:t>SF:et</a:t>
            </a:r>
            <a:r>
              <a:rPr lang="sv-SE" sz="1800" i="1" dirty="0">
                <a:highlight>
                  <a:srgbClr val="FFFF00"/>
                </a:highlight>
              </a:rPr>
              <a:t> ställer för krav om Ren vinnare</a:t>
            </a:r>
          </a:p>
        </p:txBody>
      </p:sp>
      <p:pic>
        <p:nvPicPr>
          <p:cNvPr id="8" name="Bildobjekt 7" descr="En bild som visar text, skärmbild, nummer, programvara&#10;&#10;AI-genererat innehåll kan vara felaktigt.">
            <a:extLst>
              <a:ext uri="{FF2B5EF4-FFF2-40B4-BE49-F238E27FC236}">
                <a16:creationId xmlns:a16="http://schemas.microsoft.com/office/drawing/2014/main" id="{2ECAADAB-B4A4-ADD5-F714-42CF4BC5193A}"/>
              </a:ext>
            </a:extLst>
          </p:cNvPr>
          <p:cNvPicPr>
            <a:picLocks noChangeAspect="1"/>
          </p:cNvPicPr>
          <p:nvPr/>
        </p:nvPicPr>
        <p:blipFill>
          <a:blip r:embed="rId5"/>
          <a:stretch>
            <a:fillRect/>
          </a:stretch>
        </p:blipFill>
        <p:spPr>
          <a:xfrm>
            <a:off x="6360301" y="778439"/>
            <a:ext cx="4070056" cy="5301122"/>
          </a:xfrm>
          <a:prstGeom prst="rect">
            <a:avLst/>
          </a:prstGeom>
          <a:effectLst>
            <a:outerShdw blurRad="50800" dist="38100" dir="2700000" algn="tl" rotWithShape="0">
              <a:prstClr val="black">
                <a:alpha val="40000"/>
              </a:prstClr>
            </a:outerShdw>
          </a:effectLst>
        </p:spPr>
      </p:pic>
      <p:pic>
        <p:nvPicPr>
          <p:cNvPr id="10" name="Bildobjekt 9" descr="En bild som visar text, skärmbild, Broschyr, person&#10;&#10;AI-genererat innehåll kan vara felaktigt.">
            <a:extLst>
              <a:ext uri="{FF2B5EF4-FFF2-40B4-BE49-F238E27FC236}">
                <a16:creationId xmlns:a16="http://schemas.microsoft.com/office/drawing/2014/main" id="{EA2B5033-9CAB-6975-AD74-851AE5135CD4}"/>
              </a:ext>
            </a:extLst>
          </p:cNvPr>
          <p:cNvPicPr>
            <a:picLocks noChangeAspect="1"/>
          </p:cNvPicPr>
          <p:nvPr/>
        </p:nvPicPr>
        <p:blipFill>
          <a:blip r:embed="rId6"/>
          <a:stretch>
            <a:fillRect/>
          </a:stretch>
        </p:blipFill>
        <p:spPr>
          <a:xfrm rot="335658">
            <a:off x="9309709" y="3240016"/>
            <a:ext cx="2437736" cy="33041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012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CD0491-D34C-5C10-315F-11CF3BF538D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6778B166-8F6D-C47E-6EF1-2176019CB3F7}"/>
              </a:ext>
            </a:extLst>
          </p:cNvPr>
          <p:cNvSpPr>
            <a:spLocks noGrp="1"/>
          </p:cNvSpPr>
          <p:nvPr>
            <p:ph idx="1"/>
          </p:nvPr>
        </p:nvSpPr>
        <p:spPr/>
        <p:txBody>
          <a:bodyPr/>
          <a:lstStyle/>
          <a:p>
            <a:endParaRPr lang="sv-SE"/>
          </a:p>
        </p:txBody>
      </p:sp>
      <p:pic>
        <p:nvPicPr>
          <p:cNvPr id="4" name="Bildobjekt 3">
            <a:extLst>
              <a:ext uri="{FF2B5EF4-FFF2-40B4-BE49-F238E27FC236}">
                <a16:creationId xmlns:a16="http://schemas.microsoft.com/office/drawing/2014/main" id="{B1C1098A-C013-A047-6B4F-0A5EDB50A2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78017" y="278402"/>
            <a:ext cx="4435965" cy="63011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487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9DF58F-2A4C-5E70-1B45-71A0575BBF27}"/>
              </a:ext>
            </a:extLst>
          </p:cNvPr>
          <p:cNvSpPr>
            <a:spLocks noGrp="1"/>
          </p:cNvSpPr>
          <p:nvPr>
            <p:ph type="ctrTitle"/>
          </p:nvPr>
        </p:nvSpPr>
        <p:spPr>
          <a:xfrm>
            <a:off x="1524000" y="868362"/>
            <a:ext cx="9144000" cy="2387600"/>
          </a:xfrm>
        </p:spPr>
        <p:txBody>
          <a:bodyPr/>
          <a:lstStyle/>
          <a:p>
            <a:r>
              <a:rPr lang="sv-SE" dirty="0"/>
              <a:t>Antidoping</a:t>
            </a:r>
          </a:p>
        </p:txBody>
      </p:sp>
      <p:sp>
        <p:nvSpPr>
          <p:cNvPr id="3" name="Underrubrik 2">
            <a:extLst>
              <a:ext uri="{FF2B5EF4-FFF2-40B4-BE49-F238E27FC236}">
                <a16:creationId xmlns:a16="http://schemas.microsoft.com/office/drawing/2014/main" id="{193494F0-46DD-4478-90D9-6B4A36419385}"/>
              </a:ext>
            </a:extLst>
          </p:cNvPr>
          <p:cNvSpPr>
            <a:spLocks noGrp="1"/>
          </p:cNvSpPr>
          <p:nvPr>
            <p:ph type="subTitle" idx="1"/>
          </p:nvPr>
        </p:nvSpPr>
        <p:spPr/>
        <p:txBody>
          <a:bodyPr/>
          <a:lstStyle/>
          <a:p>
            <a:r>
              <a:rPr lang="sv-SE" dirty="0"/>
              <a:t>Information om verktyg och utbildningsupplägg </a:t>
            </a:r>
            <a:br>
              <a:rPr lang="sv-SE" dirty="0"/>
            </a:br>
            <a:r>
              <a:rPr lang="sv-SE" dirty="0"/>
              <a:t>framtagna av Antidoping Sverige</a:t>
            </a:r>
          </a:p>
          <a:p>
            <a:r>
              <a:rPr lang="sv-SE" dirty="0"/>
              <a:t>Senast uppdaterad: 2026-05-25</a:t>
            </a:r>
          </a:p>
        </p:txBody>
      </p:sp>
    </p:spTree>
    <p:extLst>
      <p:ext uri="{BB962C8B-B14F-4D97-AF65-F5344CB8AC3E}">
        <p14:creationId xmlns:p14="http://schemas.microsoft.com/office/powerpoint/2010/main" val="119954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170F41-7BFE-E136-A714-721BC3E10776}"/>
              </a:ext>
            </a:extLst>
          </p:cNvPr>
          <p:cNvSpPr>
            <a:spLocks noGrp="1"/>
          </p:cNvSpPr>
          <p:nvPr>
            <p:ph type="title"/>
          </p:nvPr>
        </p:nvSpPr>
        <p:spPr/>
        <p:txBody>
          <a:bodyPr>
            <a:normAutofit/>
          </a:bodyPr>
          <a:lstStyle/>
          <a:p>
            <a:r>
              <a:rPr lang="sv-SE" sz="3600" dirty="0"/>
              <a:t>Marknadsföra Ren vinnare</a:t>
            </a:r>
          </a:p>
        </p:txBody>
      </p:sp>
      <p:sp>
        <p:nvSpPr>
          <p:cNvPr id="3" name="Platshållare för innehåll 2">
            <a:extLst>
              <a:ext uri="{FF2B5EF4-FFF2-40B4-BE49-F238E27FC236}">
                <a16:creationId xmlns:a16="http://schemas.microsoft.com/office/drawing/2014/main" id="{F70A25B4-7CB7-CEBA-D8B9-2341621CC1A8}"/>
              </a:ext>
            </a:extLst>
          </p:cNvPr>
          <p:cNvSpPr>
            <a:spLocks noGrp="1"/>
          </p:cNvSpPr>
          <p:nvPr>
            <p:ph idx="1"/>
          </p:nvPr>
        </p:nvSpPr>
        <p:spPr>
          <a:xfrm>
            <a:off x="838200" y="1825625"/>
            <a:ext cx="6469675" cy="4351338"/>
          </a:xfrm>
        </p:spPr>
        <p:txBody>
          <a:bodyPr/>
          <a:lstStyle/>
          <a:p>
            <a:r>
              <a:rPr lang="sv-SE" sz="2000" dirty="0"/>
              <a:t>Banderoll, </a:t>
            </a:r>
            <a:r>
              <a:rPr lang="sv-SE" sz="2000" dirty="0" err="1"/>
              <a:t>rollup</a:t>
            </a:r>
            <a:r>
              <a:rPr lang="sv-SE" sz="2000" dirty="0"/>
              <a:t>, </a:t>
            </a:r>
            <a:r>
              <a:rPr lang="sv-SE" sz="2000" dirty="0" err="1"/>
              <a:t>giveaway</a:t>
            </a:r>
            <a:r>
              <a:rPr lang="sv-SE" sz="2000" dirty="0"/>
              <a:t> (</a:t>
            </a:r>
            <a:r>
              <a:rPr lang="sv-SE" sz="2000" dirty="0" err="1"/>
              <a:t>nyckelband</a:t>
            </a:r>
            <a:r>
              <a:rPr lang="sv-SE" sz="2000" dirty="0"/>
              <a:t>/reflex)</a:t>
            </a:r>
          </a:p>
          <a:p>
            <a:r>
              <a:rPr lang="sv-SE" sz="2000" dirty="0"/>
              <a:t>Puff till hemsidan</a:t>
            </a:r>
          </a:p>
          <a:p>
            <a:r>
              <a:rPr lang="sv-SE" sz="2000" dirty="0"/>
              <a:t>Introduktionsfilm (38 sek)</a:t>
            </a:r>
          </a:p>
          <a:p>
            <a:r>
              <a:rPr lang="sv-SE" sz="2000" dirty="0"/>
              <a:t>Animerad kort film (15 sek)</a:t>
            </a:r>
          </a:p>
          <a:p>
            <a:r>
              <a:rPr lang="sv-SE" sz="2000" dirty="0"/>
              <a:t>Info på antidoping.se</a:t>
            </a:r>
          </a:p>
          <a:p>
            <a:r>
              <a:rPr lang="sv-SE" sz="2000" dirty="0" err="1"/>
              <a:t>ADSE:s</a:t>
            </a:r>
            <a:r>
              <a:rPr lang="sv-SE" sz="2000" dirty="0"/>
              <a:t> inlägg på Facebook/Instagram som ni kan dela</a:t>
            </a:r>
          </a:p>
          <a:p>
            <a:endParaRPr lang="sv-SE" dirty="0"/>
          </a:p>
        </p:txBody>
      </p:sp>
      <p:pic>
        <p:nvPicPr>
          <p:cNvPr id="10" name="Bildobjekt 9" descr="En bild som visar text&#10;&#10;Automatiskt genererad beskrivning">
            <a:extLst>
              <a:ext uri="{FF2B5EF4-FFF2-40B4-BE49-F238E27FC236}">
                <a16:creationId xmlns:a16="http://schemas.microsoft.com/office/drawing/2014/main" id="{801B5C94-8B80-2F87-1122-58F7283566D1}"/>
              </a:ext>
            </a:extLst>
          </p:cNvPr>
          <p:cNvPicPr>
            <a:picLocks noChangeAspect="1"/>
          </p:cNvPicPr>
          <p:nvPr/>
        </p:nvPicPr>
        <p:blipFill>
          <a:blip r:embed="rId3"/>
          <a:stretch>
            <a:fillRect/>
          </a:stretch>
        </p:blipFill>
        <p:spPr>
          <a:xfrm>
            <a:off x="8729059" y="289849"/>
            <a:ext cx="2117722" cy="1286351"/>
          </a:xfrm>
          <a:prstGeom prst="rect">
            <a:avLst/>
          </a:prstGeom>
          <a:effectLst>
            <a:outerShdw blurRad="50800" dist="38100" dir="2700000" algn="tl" rotWithShape="0">
              <a:prstClr val="black">
                <a:alpha val="40000"/>
              </a:prstClr>
            </a:outerShdw>
          </a:effectLst>
        </p:spPr>
      </p:pic>
      <p:pic>
        <p:nvPicPr>
          <p:cNvPr id="11" name="Bildobjekt 10" descr="En bild som visar koppling&#10;&#10;Automatiskt genererad beskrivning">
            <a:extLst>
              <a:ext uri="{FF2B5EF4-FFF2-40B4-BE49-F238E27FC236}">
                <a16:creationId xmlns:a16="http://schemas.microsoft.com/office/drawing/2014/main" id="{075EDBEF-8C9F-30A1-1E59-4D64436DD6CB}"/>
              </a:ext>
            </a:extLst>
          </p:cNvPr>
          <p:cNvPicPr>
            <a:picLocks noChangeAspect="1"/>
          </p:cNvPicPr>
          <p:nvPr/>
        </p:nvPicPr>
        <p:blipFill>
          <a:blip r:embed="rId4"/>
          <a:stretch>
            <a:fillRect/>
          </a:stretch>
        </p:blipFill>
        <p:spPr>
          <a:xfrm rot="780000">
            <a:off x="6159785" y="366129"/>
            <a:ext cx="1765712" cy="2354283"/>
          </a:xfrm>
          <a:prstGeom prst="rect">
            <a:avLst/>
          </a:prstGeom>
        </p:spPr>
      </p:pic>
      <p:pic>
        <p:nvPicPr>
          <p:cNvPr id="12" name="Bildobjekt 11" descr="En bild som visar text&#10;&#10;Automatiskt genererad beskrivning">
            <a:extLst>
              <a:ext uri="{FF2B5EF4-FFF2-40B4-BE49-F238E27FC236}">
                <a16:creationId xmlns:a16="http://schemas.microsoft.com/office/drawing/2014/main" id="{4840711D-3120-9D42-A282-C5CDE28BB8C7}"/>
              </a:ext>
            </a:extLst>
          </p:cNvPr>
          <p:cNvPicPr>
            <a:picLocks noChangeAspect="1"/>
          </p:cNvPicPr>
          <p:nvPr/>
        </p:nvPicPr>
        <p:blipFill>
          <a:blip r:embed="rId5"/>
          <a:stretch>
            <a:fillRect/>
          </a:stretch>
        </p:blipFill>
        <p:spPr>
          <a:xfrm rot="21361222">
            <a:off x="7254423" y="5014966"/>
            <a:ext cx="4260282" cy="1416368"/>
          </a:xfrm>
          <a:prstGeom prst="rect">
            <a:avLst/>
          </a:prstGeom>
          <a:effectLst>
            <a:outerShdw blurRad="50800" dist="38100" dir="2700000" algn="tl" rotWithShape="0">
              <a:schemeClr val="bg1">
                <a:lumMod val="50000"/>
                <a:alpha val="40000"/>
              </a:schemeClr>
            </a:outerShdw>
          </a:effectLst>
        </p:spPr>
      </p:pic>
      <p:pic>
        <p:nvPicPr>
          <p:cNvPr id="4" name="Bildobjekt 3" descr="En bild som visar sport, knä, Fysisk kondition, Armbåge&#10;&#10;AI-genererat innehåll kan vara felaktigt.">
            <a:extLst>
              <a:ext uri="{FF2B5EF4-FFF2-40B4-BE49-F238E27FC236}">
                <a16:creationId xmlns:a16="http://schemas.microsoft.com/office/drawing/2014/main" id="{6DCD2A99-54FD-42F2-6548-59704BFB4FC7}"/>
              </a:ext>
            </a:extLst>
          </p:cNvPr>
          <p:cNvPicPr>
            <a:picLocks noChangeAspect="1"/>
          </p:cNvPicPr>
          <p:nvPr/>
        </p:nvPicPr>
        <p:blipFill>
          <a:blip r:embed="rId6"/>
          <a:stretch>
            <a:fillRect/>
          </a:stretch>
        </p:blipFill>
        <p:spPr>
          <a:xfrm rot="21221696">
            <a:off x="7360448" y="2023891"/>
            <a:ext cx="1614443" cy="2821319"/>
          </a:xfrm>
          <a:prstGeom prst="rect">
            <a:avLst/>
          </a:prstGeom>
          <a:effectLst>
            <a:outerShdw blurRad="50800" dist="38100" dir="2700000" algn="tl" rotWithShape="0">
              <a:prstClr val="black">
                <a:alpha val="40000"/>
              </a:prstClr>
            </a:outerShdw>
          </a:effectLst>
        </p:spPr>
      </p:pic>
      <p:pic>
        <p:nvPicPr>
          <p:cNvPr id="6" name="Bildobjekt 5" descr="En bild som visar text, skärmbild, affisch, grafisk design&#10;&#10;AI-genererat innehåll kan vara felaktigt.">
            <a:extLst>
              <a:ext uri="{FF2B5EF4-FFF2-40B4-BE49-F238E27FC236}">
                <a16:creationId xmlns:a16="http://schemas.microsoft.com/office/drawing/2014/main" id="{AD1CB3B7-74C6-A8C4-BFF7-87F6294BD5B0}"/>
              </a:ext>
            </a:extLst>
          </p:cNvPr>
          <p:cNvPicPr>
            <a:picLocks noChangeAspect="1"/>
          </p:cNvPicPr>
          <p:nvPr/>
        </p:nvPicPr>
        <p:blipFill>
          <a:blip r:embed="rId7"/>
          <a:stretch>
            <a:fillRect/>
          </a:stretch>
        </p:blipFill>
        <p:spPr>
          <a:xfrm rot="278441">
            <a:off x="9477900" y="2003853"/>
            <a:ext cx="2397448" cy="24043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9967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44EE32-F920-9CC7-0AEB-04096E6E1189}"/>
              </a:ext>
            </a:extLst>
          </p:cNvPr>
          <p:cNvSpPr>
            <a:spLocks noGrp="1"/>
          </p:cNvSpPr>
          <p:nvPr>
            <p:ph type="title"/>
          </p:nvPr>
        </p:nvSpPr>
        <p:spPr/>
        <p:txBody>
          <a:bodyPr>
            <a:normAutofit/>
          </a:bodyPr>
          <a:lstStyle/>
          <a:p>
            <a:r>
              <a:rPr lang="sv-SE" sz="3600" dirty="0"/>
              <a:t>Föreläsningsfilmer</a:t>
            </a:r>
          </a:p>
        </p:txBody>
      </p:sp>
      <p:sp>
        <p:nvSpPr>
          <p:cNvPr id="3" name="Platshållare för innehåll 2">
            <a:extLst>
              <a:ext uri="{FF2B5EF4-FFF2-40B4-BE49-F238E27FC236}">
                <a16:creationId xmlns:a16="http://schemas.microsoft.com/office/drawing/2014/main" id="{D4607706-4E18-6300-BE4A-DBB25026F932}"/>
              </a:ext>
            </a:extLst>
          </p:cNvPr>
          <p:cNvSpPr>
            <a:spLocks noGrp="1"/>
          </p:cNvSpPr>
          <p:nvPr>
            <p:ph idx="1"/>
          </p:nvPr>
        </p:nvSpPr>
        <p:spPr>
          <a:xfrm>
            <a:off x="838201" y="1825625"/>
            <a:ext cx="4379168" cy="4351338"/>
          </a:xfrm>
        </p:spPr>
        <p:txBody>
          <a:bodyPr>
            <a:normAutofit/>
          </a:bodyPr>
          <a:lstStyle/>
          <a:p>
            <a:r>
              <a:rPr lang="sv-SE" sz="2000" dirty="0"/>
              <a:t>Finns på </a:t>
            </a:r>
            <a:r>
              <a:rPr lang="sv-SE" sz="2000" dirty="0">
                <a:hlinkClick r:id="rId3"/>
              </a:rPr>
              <a:t>antidoping.se </a:t>
            </a:r>
            <a:endParaRPr lang="sv-SE" sz="2000" dirty="0"/>
          </a:p>
          <a:p>
            <a:r>
              <a:rPr lang="sv-SE" sz="2000" dirty="0"/>
              <a:t>11 filmer</a:t>
            </a:r>
          </a:p>
          <a:p>
            <a:pPr lvl="1"/>
            <a:r>
              <a:rPr lang="sv-SE" sz="1800" dirty="0"/>
              <a:t>7-18 min vardera </a:t>
            </a:r>
          </a:p>
          <a:p>
            <a:pPr lvl="1"/>
            <a:r>
              <a:rPr lang="sv-SE" sz="1800" dirty="0"/>
              <a:t>Totalt drygt 2 </a:t>
            </a:r>
            <a:r>
              <a:rPr lang="sv-SE" sz="1800" dirty="0" err="1"/>
              <a:t>tim</a:t>
            </a:r>
            <a:endParaRPr lang="sv-SE" sz="1800" dirty="0"/>
          </a:p>
          <a:p>
            <a:r>
              <a:rPr lang="sv-SE" sz="2000" dirty="0"/>
              <a:t>Riktar sig till tävlingsidrottare och ledare från 15 år</a:t>
            </a:r>
          </a:p>
          <a:p>
            <a:r>
              <a:rPr lang="sv-SE" sz="2000" dirty="0">
                <a:hlinkClick r:id="rId4"/>
              </a:rPr>
              <a:t>Lärgruppsplan finns </a:t>
            </a:r>
            <a:r>
              <a:rPr lang="sv-SE" sz="2000" dirty="0"/>
              <a:t>som kompletterar filmerna med samtal, övningar och </a:t>
            </a:r>
            <a:r>
              <a:rPr lang="sv-SE" sz="2000" dirty="0" err="1"/>
              <a:t>quizfrågor</a:t>
            </a:r>
            <a:r>
              <a:rPr lang="sv-SE" sz="2000" dirty="0"/>
              <a:t> – Finns i Kunskapsarenan</a:t>
            </a:r>
          </a:p>
        </p:txBody>
      </p:sp>
      <p:pic>
        <p:nvPicPr>
          <p:cNvPr id="4" name="Bildobjekt 3">
            <a:extLst>
              <a:ext uri="{FF2B5EF4-FFF2-40B4-BE49-F238E27FC236}">
                <a16:creationId xmlns:a16="http://schemas.microsoft.com/office/drawing/2014/main" id="{92517873-F26D-6409-3A44-ABBE52E8B7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98425"/>
            <a:ext cx="2850352" cy="6661150"/>
          </a:xfrm>
          <a:prstGeom prst="rect">
            <a:avLst/>
          </a:prstGeom>
          <a:effectLst>
            <a:outerShdw blurRad="50800" dist="38100" dir="2700000" algn="tl" rotWithShape="0">
              <a:prstClr val="black">
                <a:alpha val="40000"/>
              </a:prstClr>
            </a:outerShdw>
          </a:effectLst>
        </p:spPr>
      </p:pic>
      <p:pic>
        <p:nvPicPr>
          <p:cNvPr id="8" name="Bildobjekt 7" descr="En bild som visar text, finger, tumme, nagel&#10;&#10;AI-genererat innehåll kan vara felaktigt.">
            <a:extLst>
              <a:ext uri="{FF2B5EF4-FFF2-40B4-BE49-F238E27FC236}">
                <a16:creationId xmlns:a16="http://schemas.microsoft.com/office/drawing/2014/main" id="{86EA8336-66C5-7418-35E9-C1D86DA1FA85}"/>
              </a:ext>
            </a:extLst>
          </p:cNvPr>
          <p:cNvPicPr>
            <a:picLocks noChangeAspect="1"/>
          </p:cNvPicPr>
          <p:nvPr/>
        </p:nvPicPr>
        <p:blipFill>
          <a:blip r:embed="rId6"/>
          <a:stretch>
            <a:fillRect/>
          </a:stretch>
        </p:blipFill>
        <p:spPr>
          <a:xfrm rot="334261">
            <a:off x="8907244" y="2553059"/>
            <a:ext cx="2670568" cy="3344143"/>
          </a:xfrm>
          <a:prstGeom prst="rect">
            <a:avLst/>
          </a:prstGeom>
          <a:effectLst>
            <a:outerShdw blurRad="50800" dist="38100" dir="2700000" algn="tl" rotWithShape="0">
              <a:prstClr val="black">
                <a:alpha val="40000"/>
              </a:prstClr>
            </a:outerShdw>
          </a:effectLst>
        </p:spPr>
      </p:pic>
      <p:pic>
        <p:nvPicPr>
          <p:cNvPr id="5" name="Bildobjekt 4" descr="En bild som visar text, finger, tumme, nagel&#10;&#10;AI-genererat innehåll kan vara felaktigt.">
            <a:extLst>
              <a:ext uri="{FF2B5EF4-FFF2-40B4-BE49-F238E27FC236}">
                <a16:creationId xmlns:a16="http://schemas.microsoft.com/office/drawing/2014/main" id="{B3263206-F1A5-873F-885E-FC6F0AA6CE6D}"/>
              </a:ext>
            </a:extLst>
          </p:cNvPr>
          <p:cNvPicPr>
            <a:picLocks noChangeAspect="1"/>
          </p:cNvPicPr>
          <p:nvPr/>
        </p:nvPicPr>
        <p:blipFill>
          <a:blip r:embed="rId6"/>
          <a:stretch>
            <a:fillRect/>
          </a:stretch>
        </p:blipFill>
        <p:spPr>
          <a:xfrm rot="334261">
            <a:off x="9059644" y="2705459"/>
            <a:ext cx="2670568" cy="3344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723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44EE32-F920-9CC7-0AEB-04096E6E1189}"/>
              </a:ext>
            </a:extLst>
          </p:cNvPr>
          <p:cNvSpPr>
            <a:spLocks noGrp="1"/>
          </p:cNvSpPr>
          <p:nvPr>
            <p:ph type="title"/>
          </p:nvPr>
        </p:nvSpPr>
        <p:spPr/>
        <p:txBody>
          <a:bodyPr>
            <a:normAutofit/>
          </a:bodyPr>
          <a:lstStyle/>
          <a:p>
            <a:r>
              <a:rPr lang="sv-SE" sz="3600" dirty="0"/>
              <a:t>Boka föreläsning från Antidoping Sverige</a:t>
            </a:r>
          </a:p>
        </p:txBody>
      </p:sp>
      <p:sp>
        <p:nvSpPr>
          <p:cNvPr id="3" name="Platshållare för innehåll 2">
            <a:extLst>
              <a:ext uri="{FF2B5EF4-FFF2-40B4-BE49-F238E27FC236}">
                <a16:creationId xmlns:a16="http://schemas.microsoft.com/office/drawing/2014/main" id="{D4607706-4E18-6300-BE4A-DBB25026F932}"/>
              </a:ext>
            </a:extLst>
          </p:cNvPr>
          <p:cNvSpPr>
            <a:spLocks noGrp="1"/>
          </p:cNvSpPr>
          <p:nvPr>
            <p:ph idx="1"/>
          </p:nvPr>
        </p:nvSpPr>
        <p:spPr>
          <a:xfrm>
            <a:off x="838201" y="1825625"/>
            <a:ext cx="6195645" cy="4351338"/>
          </a:xfrm>
        </p:spPr>
        <p:txBody>
          <a:bodyPr>
            <a:normAutofit/>
          </a:bodyPr>
          <a:lstStyle/>
          <a:p>
            <a:r>
              <a:rPr lang="sv-SE" sz="2000" dirty="0"/>
              <a:t>Mer info och bokningsformulär på </a:t>
            </a:r>
            <a:r>
              <a:rPr lang="sv-SE" sz="2000" dirty="0">
                <a:hlinkClick r:id="rId3"/>
              </a:rPr>
              <a:t>antidoping.se</a:t>
            </a:r>
            <a:endParaRPr lang="sv-SE" sz="2000" u="sng" dirty="0"/>
          </a:p>
          <a:p>
            <a:r>
              <a:rPr lang="sv-SE" sz="2000" dirty="0"/>
              <a:t>Följande kan beställa:</a:t>
            </a:r>
          </a:p>
          <a:p>
            <a:pPr lvl="1"/>
            <a:r>
              <a:rPr lang="sv-SE" sz="2000" dirty="0"/>
              <a:t>SF - till landslagsnivå, tränarsamlingar m.m.</a:t>
            </a:r>
          </a:p>
          <a:p>
            <a:pPr lvl="1"/>
            <a:r>
              <a:rPr lang="sv-SE" sz="2000" dirty="0"/>
              <a:t>Elitsatsande förening</a:t>
            </a:r>
          </a:p>
          <a:p>
            <a:pPr lvl="1"/>
            <a:r>
              <a:rPr lang="sv-SE" sz="2000" dirty="0"/>
              <a:t>RIG/NIU</a:t>
            </a:r>
          </a:p>
          <a:p>
            <a:r>
              <a:rPr lang="sv-SE" sz="2000" dirty="0"/>
              <a:t>Förfrågningar om föreläsningar på lägre föreningsnivå hänvisas till RF-SISU distrikt</a:t>
            </a:r>
          </a:p>
        </p:txBody>
      </p:sp>
      <p:pic>
        <p:nvPicPr>
          <p:cNvPr id="5" name="Bildobjekt 4" descr="En bild som visar klädsel, person, stol, möbler&#10;&#10;Automatiskt genererad beskrivning">
            <a:extLst>
              <a:ext uri="{FF2B5EF4-FFF2-40B4-BE49-F238E27FC236}">
                <a16:creationId xmlns:a16="http://schemas.microsoft.com/office/drawing/2014/main" id="{2B5EEDCB-DC52-3DB3-7926-355C75406244}"/>
              </a:ext>
            </a:extLst>
          </p:cNvPr>
          <p:cNvPicPr>
            <a:picLocks noChangeAspect="1"/>
          </p:cNvPicPr>
          <p:nvPr/>
        </p:nvPicPr>
        <p:blipFill rotWithShape="1">
          <a:blip r:embed="rId4"/>
          <a:srcRect l="16217" r="11561"/>
          <a:stretch/>
        </p:blipFill>
        <p:spPr>
          <a:xfrm>
            <a:off x="7033846" y="1690688"/>
            <a:ext cx="4113438" cy="4271647"/>
          </a:xfrm>
          <a:prstGeom prst="rect">
            <a:avLst/>
          </a:prstGeom>
          <a:noFill/>
        </p:spPr>
      </p:pic>
    </p:spTree>
    <p:extLst>
      <p:ext uri="{BB962C8B-B14F-4D97-AF65-F5344CB8AC3E}">
        <p14:creationId xmlns:p14="http://schemas.microsoft.com/office/powerpoint/2010/main" val="1011066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7C75F98-1E6A-36B0-EEF6-DB3975E7F826}"/>
              </a:ext>
            </a:extLst>
          </p:cNvPr>
          <p:cNvSpPr>
            <a:spLocks noGrp="1"/>
          </p:cNvSpPr>
          <p:nvPr>
            <p:ph type="title"/>
          </p:nvPr>
        </p:nvSpPr>
        <p:spPr>
          <a:xfrm>
            <a:off x="838200" y="596986"/>
            <a:ext cx="10515600" cy="1724051"/>
          </a:xfrm>
        </p:spPr>
        <p:txBody>
          <a:bodyPr>
            <a:normAutofit/>
          </a:bodyPr>
          <a:lstStyle/>
          <a:p>
            <a:r>
              <a:rPr lang="sv-SE" sz="3600" dirty="0"/>
              <a:t>Håll dig uppdaterad och dela </a:t>
            </a:r>
            <a:br>
              <a:rPr lang="sv-SE" sz="3600" dirty="0"/>
            </a:br>
            <a:r>
              <a:rPr lang="sv-SE" sz="3600" dirty="0"/>
              <a:t>Antidoping Sveriges inlägg</a:t>
            </a:r>
          </a:p>
        </p:txBody>
      </p:sp>
      <p:pic>
        <p:nvPicPr>
          <p:cNvPr id="11" name="Bildobjekt 10">
            <a:hlinkClick r:id="rId3"/>
            <a:extLst>
              <a:ext uri="{FF2B5EF4-FFF2-40B4-BE49-F238E27FC236}">
                <a16:creationId xmlns:a16="http://schemas.microsoft.com/office/drawing/2014/main" id="{C32CCE87-EF33-4C66-9F52-D63F20C40E56}"/>
              </a:ext>
            </a:extLst>
          </p:cNvPr>
          <p:cNvPicPr>
            <a:picLocks noChangeAspect="1"/>
          </p:cNvPicPr>
          <p:nvPr/>
        </p:nvPicPr>
        <p:blipFill>
          <a:blip r:embed="rId4"/>
          <a:stretch>
            <a:fillRect/>
          </a:stretch>
        </p:blipFill>
        <p:spPr>
          <a:xfrm>
            <a:off x="9172953" y="3808120"/>
            <a:ext cx="2126451" cy="1365404"/>
          </a:xfrm>
          <a:prstGeom prst="rect">
            <a:avLst/>
          </a:prstGeom>
        </p:spPr>
      </p:pic>
      <p:pic>
        <p:nvPicPr>
          <p:cNvPr id="12" name="Bild 11">
            <a:hlinkClick r:id="rId5"/>
            <a:extLst>
              <a:ext uri="{FF2B5EF4-FFF2-40B4-BE49-F238E27FC236}">
                <a16:creationId xmlns:a16="http://schemas.microsoft.com/office/drawing/2014/main" id="{0A6236CB-FCAA-4230-95B8-33B5CCE44A0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78592" y="3518079"/>
            <a:ext cx="974463" cy="1724051"/>
          </a:xfrm>
          <a:prstGeom prst="rect">
            <a:avLst/>
          </a:prstGeom>
        </p:spPr>
      </p:pic>
      <p:pic>
        <p:nvPicPr>
          <p:cNvPr id="15" name="Bild 14">
            <a:extLst>
              <a:ext uri="{FF2B5EF4-FFF2-40B4-BE49-F238E27FC236}">
                <a16:creationId xmlns:a16="http://schemas.microsoft.com/office/drawing/2014/main" id="{04E0D014-DCC8-4A23-A0EF-05A9ABEB4FE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252034" y="4188113"/>
            <a:ext cx="1330170" cy="812882"/>
          </a:xfrm>
          <a:prstGeom prst="rect">
            <a:avLst/>
          </a:prstGeom>
        </p:spPr>
      </p:pic>
      <p:pic>
        <p:nvPicPr>
          <p:cNvPr id="17" name="Bildobjekt 16">
            <a:hlinkClick r:id="rId8"/>
            <a:extLst>
              <a:ext uri="{FF2B5EF4-FFF2-40B4-BE49-F238E27FC236}">
                <a16:creationId xmlns:a16="http://schemas.microsoft.com/office/drawing/2014/main" id="{F9939A06-778E-4661-A619-9EA88D623E79}"/>
              </a:ext>
            </a:extLst>
          </p:cNvPr>
          <p:cNvPicPr>
            <a:picLocks noChangeAspect="1"/>
          </p:cNvPicPr>
          <p:nvPr/>
        </p:nvPicPr>
        <p:blipFill>
          <a:blip r:embed="rId9"/>
          <a:stretch>
            <a:fillRect/>
          </a:stretch>
        </p:blipFill>
        <p:spPr>
          <a:xfrm>
            <a:off x="4002916" y="3424148"/>
            <a:ext cx="1777770" cy="1817982"/>
          </a:xfrm>
          <a:prstGeom prst="rect">
            <a:avLst/>
          </a:prstGeom>
        </p:spPr>
      </p:pic>
      <p:pic>
        <p:nvPicPr>
          <p:cNvPr id="19" name="Bildobjekt 18">
            <a:hlinkClick r:id="rId10"/>
            <a:extLst>
              <a:ext uri="{FF2B5EF4-FFF2-40B4-BE49-F238E27FC236}">
                <a16:creationId xmlns:a16="http://schemas.microsoft.com/office/drawing/2014/main" id="{C297318C-9B07-4738-B392-85491530A15B}"/>
              </a:ext>
            </a:extLst>
          </p:cNvPr>
          <p:cNvPicPr>
            <a:picLocks noChangeAspect="1"/>
          </p:cNvPicPr>
          <p:nvPr/>
        </p:nvPicPr>
        <p:blipFill>
          <a:blip r:embed="rId11"/>
          <a:stretch>
            <a:fillRect/>
          </a:stretch>
        </p:blipFill>
        <p:spPr>
          <a:xfrm>
            <a:off x="1322378" y="3268190"/>
            <a:ext cx="2089789" cy="2089789"/>
          </a:xfrm>
          <a:prstGeom prst="rect">
            <a:avLst/>
          </a:prstGeom>
        </p:spPr>
      </p:pic>
      <p:sp>
        <p:nvSpPr>
          <p:cNvPr id="4" name="Platshållare för text 5">
            <a:extLst>
              <a:ext uri="{FF2B5EF4-FFF2-40B4-BE49-F238E27FC236}">
                <a16:creationId xmlns:a16="http://schemas.microsoft.com/office/drawing/2014/main" id="{AC52D36B-BA4A-2FE4-42FA-935D255F5474}"/>
              </a:ext>
            </a:extLst>
          </p:cNvPr>
          <p:cNvSpPr txBox="1">
            <a:spLocks/>
          </p:cNvSpPr>
          <p:nvPr/>
        </p:nvSpPr>
        <p:spPr>
          <a:xfrm>
            <a:off x="523933" y="5357979"/>
            <a:ext cx="3572812" cy="367013"/>
          </a:xfrm>
          <a:prstGeom prst="rect">
            <a:avLst/>
          </a:prstGeom>
        </p:spPr>
        <p:txBody>
          <a:bodyPr>
            <a:noAutofit/>
          </a:bodyPr>
          <a:lstStyle>
            <a:lvl1pPr marL="501650" indent="-501650" algn="l" defTabSz="914400" rtl="0" eaLnBrk="1" latinLnBrk="0" hangingPunct="1">
              <a:lnSpc>
                <a:spcPct val="100000"/>
              </a:lnSpc>
              <a:spcBef>
                <a:spcPts val="1500"/>
              </a:spcBef>
              <a:buClr>
                <a:schemeClr val="tx2"/>
              </a:buClr>
              <a:buFont typeface="Inter" panose="02000503000000020004" pitchFamily="2" charset="0"/>
              <a:buChar char=""/>
              <a:defRPr sz="2800" kern="1200">
                <a:solidFill>
                  <a:schemeClr val="tx1"/>
                </a:solidFill>
                <a:latin typeface="+mn-lt"/>
                <a:ea typeface="+mn-ea"/>
                <a:cs typeface="+mn-cs"/>
              </a:defRPr>
            </a:lvl1pPr>
            <a:lvl2pPr marL="858838" indent="-333375" algn="l" defTabSz="914400" rtl="0" eaLnBrk="1" latinLnBrk="0" hangingPunct="1">
              <a:lnSpc>
                <a:spcPct val="100000"/>
              </a:lnSpc>
              <a:spcBef>
                <a:spcPts val="500"/>
              </a:spcBef>
              <a:buClr>
                <a:schemeClr val="tx2"/>
              </a:buClr>
              <a:buFont typeface="Inter" panose="02000503000000020004" pitchFamily="2" charset="0"/>
              <a:buChar char="&gt;"/>
              <a:defRPr sz="2400" kern="1200">
                <a:solidFill>
                  <a:schemeClr val="tx1"/>
                </a:solidFill>
                <a:latin typeface="+mn-lt"/>
                <a:ea typeface="+mn-ea"/>
                <a:cs typeface="+mn-cs"/>
              </a:defRPr>
            </a:lvl2pPr>
            <a:lvl3pPr marL="1112838" indent="-222250" algn="l" defTabSz="914400" rtl="0" eaLnBrk="1" latinLnBrk="0" hangingPunct="1">
              <a:lnSpc>
                <a:spcPct val="100000"/>
              </a:lnSpc>
              <a:spcBef>
                <a:spcPts val="500"/>
              </a:spcBef>
              <a:buClr>
                <a:schemeClr val="tx2"/>
              </a:buClr>
              <a:buFont typeface="Inter" panose="02000503000000020004" pitchFamily="2" charset="0"/>
              <a:buChar char="&gt;"/>
              <a:defRPr sz="2000" kern="1200">
                <a:solidFill>
                  <a:schemeClr val="tx1"/>
                </a:solidFill>
                <a:latin typeface="+mn-lt"/>
                <a:ea typeface="+mn-ea"/>
                <a:cs typeface="+mn-cs"/>
              </a:defRPr>
            </a:lvl3pPr>
            <a:lvl4pPr marL="1366838" indent="-230188" algn="l" defTabSz="914400" rtl="0" eaLnBrk="1" latinLnBrk="0" hangingPunct="1">
              <a:lnSpc>
                <a:spcPct val="100000"/>
              </a:lnSpc>
              <a:spcBef>
                <a:spcPts val="500"/>
              </a:spcBef>
              <a:buClr>
                <a:schemeClr val="tx2"/>
              </a:buClr>
              <a:buFont typeface="Inter" panose="02000503000000020004" pitchFamily="2" charset="0"/>
              <a:buChar char="&gt;"/>
              <a:defRPr sz="1800" kern="1200">
                <a:solidFill>
                  <a:schemeClr val="tx1"/>
                </a:solidFill>
                <a:latin typeface="+mn-lt"/>
                <a:ea typeface="+mn-ea"/>
                <a:cs typeface="+mn-cs"/>
              </a:defRPr>
            </a:lvl4pPr>
            <a:lvl5pPr marL="1630363" indent="-238125" algn="l" defTabSz="914400" rtl="0" eaLnBrk="1" latinLnBrk="0" hangingPunct="1">
              <a:lnSpc>
                <a:spcPct val="100000"/>
              </a:lnSpc>
              <a:spcBef>
                <a:spcPts val="500"/>
              </a:spcBef>
              <a:buClr>
                <a:schemeClr val="tx2"/>
              </a:buClr>
              <a:buFont typeface="Inter" panose="02000503000000020004" pitchFamily="2" charset="0"/>
              <a:buChar char="&g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600" b="1" dirty="0"/>
              <a:t>fb.com/antidopingsverige</a:t>
            </a:r>
          </a:p>
        </p:txBody>
      </p:sp>
      <p:sp>
        <p:nvSpPr>
          <p:cNvPr id="5" name="Platshållare för text 6">
            <a:extLst>
              <a:ext uri="{FF2B5EF4-FFF2-40B4-BE49-F238E27FC236}">
                <a16:creationId xmlns:a16="http://schemas.microsoft.com/office/drawing/2014/main" id="{FF95DA7B-A7F7-0E1B-F5AE-FACA9F04C1BC}"/>
              </a:ext>
            </a:extLst>
          </p:cNvPr>
          <p:cNvSpPr txBox="1">
            <a:spLocks/>
          </p:cNvSpPr>
          <p:nvPr/>
        </p:nvSpPr>
        <p:spPr>
          <a:xfrm>
            <a:off x="3890325" y="5357979"/>
            <a:ext cx="2670311" cy="829460"/>
          </a:xfrm>
          <a:prstGeom prst="rect">
            <a:avLst/>
          </a:prstGeom>
        </p:spPr>
        <p:txBody>
          <a:bodyPr>
            <a:noAutofit/>
          </a:bodyPr>
          <a:lstStyle>
            <a:lvl1pPr marL="501650" indent="-501650" algn="l" defTabSz="914400" rtl="0" eaLnBrk="1" latinLnBrk="0" hangingPunct="1">
              <a:lnSpc>
                <a:spcPct val="100000"/>
              </a:lnSpc>
              <a:spcBef>
                <a:spcPts val="1500"/>
              </a:spcBef>
              <a:buClr>
                <a:schemeClr val="tx2"/>
              </a:buClr>
              <a:buFont typeface="Inter" panose="02000503000000020004" pitchFamily="2" charset="0"/>
              <a:buChar char=""/>
              <a:defRPr sz="2800" kern="1200">
                <a:solidFill>
                  <a:schemeClr val="tx1"/>
                </a:solidFill>
                <a:latin typeface="+mn-lt"/>
                <a:ea typeface="+mn-ea"/>
                <a:cs typeface="+mn-cs"/>
              </a:defRPr>
            </a:lvl1pPr>
            <a:lvl2pPr marL="858838" indent="-333375" algn="l" defTabSz="914400" rtl="0" eaLnBrk="1" latinLnBrk="0" hangingPunct="1">
              <a:lnSpc>
                <a:spcPct val="100000"/>
              </a:lnSpc>
              <a:spcBef>
                <a:spcPts val="500"/>
              </a:spcBef>
              <a:buClr>
                <a:schemeClr val="tx2"/>
              </a:buClr>
              <a:buFont typeface="Inter" panose="02000503000000020004" pitchFamily="2" charset="0"/>
              <a:buChar char="&gt;"/>
              <a:defRPr sz="2400" kern="1200">
                <a:solidFill>
                  <a:schemeClr val="tx1"/>
                </a:solidFill>
                <a:latin typeface="+mn-lt"/>
                <a:ea typeface="+mn-ea"/>
                <a:cs typeface="+mn-cs"/>
              </a:defRPr>
            </a:lvl2pPr>
            <a:lvl3pPr marL="1112838" indent="-222250" algn="l" defTabSz="914400" rtl="0" eaLnBrk="1" latinLnBrk="0" hangingPunct="1">
              <a:lnSpc>
                <a:spcPct val="100000"/>
              </a:lnSpc>
              <a:spcBef>
                <a:spcPts val="500"/>
              </a:spcBef>
              <a:buClr>
                <a:schemeClr val="tx2"/>
              </a:buClr>
              <a:buFont typeface="Inter" panose="02000503000000020004" pitchFamily="2" charset="0"/>
              <a:buChar char="&gt;"/>
              <a:defRPr sz="2000" kern="1200">
                <a:solidFill>
                  <a:schemeClr val="tx1"/>
                </a:solidFill>
                <a:latin typeface="+mn-lt"/>
                <a:ea typeface="+mn-ea"/>
                <a:cs typeface="+mn-cs"/>
              </a:defRPr>
            </a:lvl3pPr>
            <a:lvl4pPr marL="1366838" indent="-230188" algn="l" defTabSz="914400" rtl="0" eaLnBrk="1" latinLnBrk="0" hangingPunct="1">
              <a:lnSpc>
                <a:spcPct val="100000"/>
              </a:lnSpc>
              <a:spcBef>
                <a:spcPts val="500"/>
              </a:spcBef>
              <a:buClr>
                <a:schemeClr val="tx2"/>
              </a:buClr>
              <a:buFont typeface="Inter" panose="02000503000000020004" pitchFamily="2" charset="0"/>
              <a:buChar char="&gt;"/>
              <a:defRPr sz="1800" kern="1200">
                <a:solidFill>
                  <a:schemeClr val="tx1"/>
                </a:solidFill>
                <a:latin typeface="+mn-lt"/>
                <a:ea typeface="+mn-ea"/>
                <a:cs typeface="+mn-cs"/>
              </a:defRPr>
            </a:lvl4pPr>
            <a:lvl5pPr marL="1630363" indent="-238125" algn="l" defTabSz="914400" rtl="0" eaLnBrk="1" latinLnBrk="0" hangingPunct="1">
              <a:lnSpc>
                <a:spcPct val="100000"/>
              </a:lnSpc>
              <a:spcBef>
                <a:spcPts val="500"/>
              </a:spcBef>
              <a:buClr>
                <a:schemeClr val="tx2"/>
              </a:buClr>
              <a:buFont typeface="Inter" panose="02000503000000020004" pitchFamily="2" charset="0"/>
              <a:buChar char="&g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a:t>@antidopingsverige_</a:t>
            </a:r>
          </a:p>
          <a:p>
            <a:pPr marL="0" indent="0">
              <a:buNone/>
            </a:pPr>
            <a:r>
              <a:rPr lang="sv-SE" sz="1600" b="1"/>
              <a:t>@dopinghundenmolly</a:t>
            </a:r>
          </a:p>
        </p:txBody>
      </p:sp>
      <p:sp>
        <p:nvSpPr>
          <p:cNvPr id="10" name="Platshållare för text 7">
            <a:extLst>
              <a:ext uri="{FF2B5EF4-FFF2-40B4-BE49-F238E27FC236}">
                <a16:creationId xmlns:a16="http://schemas.microsoft.com/office/drawing/2014/main" id="{3F9BC943-6604-27E7-4176-AC6AC4A77A9A}"/>
              </a:ext>
            </a:extLst>
          </p:cNvPr>
          <p:cNvSpPr txBox="1">
            <a:spLocks/>
          </p:cNvSpPr>
          <p:nvPr/>
        </p:nvSpPr>
        <p:spPr>
          <a:xfrm>
            <a:off x="6318675" y="5393697"/>
            <a:ext cx="2494298" cy="793741"/>
          </a:xfrm>
          <a:prstGeom prst="rect">
            <a:avLst/>
          </a:prstGeom>
        </p:spPr>
        <p:txBody>
          <a:bodyPr>
            <a:noAutofit/>
          </a:bodyPr>
          <a:lstStyle>
            <a:lvl1pPr marL="501650" indent="-501650" algn="l" defTabSz="914400" rtl="0" eaLnBrk="1" latinLnBrk="0" hangingPunct="1">
              <a:lnSpc>
                <a:spcPct val="100000"/>
              </a:lnSpc>
              <a:spcBef>
                <a:spcPts val="1500"/>
              </a:spcBef>
              <a:buClr>
                <a:schemeClr val="tx2"/>
              </a:buClr>
              <a:buFont typeface="Inter" panose="02000503000000020004" pitchFamily="2" charset="0"/>
              <a:buChar char=""/>
              <a:defRPr sz="2800" kern="1200">
                <a:solidFill>
                  <a:schemeClr val="tx1"/>
                </a:solidFill>
                <a:latin typeface="+mn-lt"/>
                <a:ea typeface="+mn-ea"/>
                <a:cs typeface="+mn-cs"/>
              </a:defRPr>
            </a:lvl1pPr>
            <a:lvl2pPr marL="858838" indent="-333375" algn="l" defTabSz="914400" rtl="0" eaLnBrk="1" latinLnBrk="0" hangingPunct="1">
              <a:lnSpc>
                <a:spcPct val="100000"/>
              </a:lnSpc>
              <a:spcBef>
                <a:spcPts val="500"/>
              </a:spcBef>
              <a:buClr>
                <a:schemeClr val="tx2"/>
              </a:buClr>
              <a:buFont typeface="Inter" panose="02000503000000020004" pitchFamily="2" charset="0"/>
              <a:buChar char="&gt;"/>
              <a:defRPr sz="2400" kern="1200">
                <a:solidFill>
                  <a:schemeClr val="tx1"/>
                </a:solidFill>
                <a:latin typeface="+mn-lt"/>
                <a:ea typeface="+mn-ea"/>
                <a:cs typeface="+mn-cs"/>
              </a:defRPr>
            </a:lvl2pPr>
            <a:lvl3pPr marL="1112838" indent="-222250" algn="l" defTabSz="914400" rtl="0" eaLnBrk="1" latinLnBrk="0" hangingPunct="1">
              <a:lnSpc>
                <a:spcPct val="100000"/>
              </a:lnSpc>
              <a:spcBef>
                <a:spcPts val="500"/>
              </a:spcBef>
              <a:buClr>
                <a:schemeClr val="tx2"/>
              </a:buClr>
              <a:buFont typeface="Inter" panose="02000503000000020004" pitchFamily="2" charset="0"/>
              <a:buChar char="&gt;"/>
              <a:defRPr sz="2000" kern="1200">
                <a:solidFill>
                  <a:schemeClr val="tx1"/>
                </a:solidFill>
                <a:latin typeface="+mn-lt"/>
                <a:ea typeface="+mn-ea"/>
                <a:cs typeface="+mn-cs"/>
              </a:defRPr>
            </a:lvl3pPr>
            <a:lvl4pPr marL="1366838" indent="-230188" algn="l" defTabSz="914400" rtl="0" eaLnBrk="1" latinLnBrk="0" hangingPunct="1">
              <a:lnSpc>
                <a:spcPct val="100000"/>
              </a:lnSpc>
              <a:spcBef>
                <a:spcPts val="500"/>
              </a:spcBef>
              <a:buClr>
                <a:schemeClr val="tx2"/>
              </a:buClr>
              <a:buFont typeface="Inter" panose="02000503000000020004" pitchFamily="2" charset="0"/>
              <a:buChar char="&gt;"/>
              <a:defRPr sz="1800" kern="1200">
                <a:solidFill>
                  <a:schemeClr val="tx1"/>
                </a:solidFill>
                <a:latin typeface="+mn-lt"/>
                <a:ea typeface="+mn-ea"/>
                <a:cs typeface="+mn-cs"/>
              </a:defRPr>
            </a:lvl4pPr>
            <a:lvl5pPr marL="1630363" indent="-238125" algn="l" defTabSz="914400" rtl="0" eaLnBrk="1" latinLnBrk="0" hangingPunct="1">
              <a:lnSpc>
                <a:spcPct val="100000"/>
              </a:lnSpc>
              <a:spcBef>
                <a:spcPts val="500"/>
              </a:spcBef>
              <a:buClr>
                <a:schemeClr val="tx2"/>
              </a:buClr>
              <a:buFont typeface="Inter" panose="02000503000000020004" pitchFamily="2" charset="0"/>
              <a:buChar char="&g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600" b="1" dirty="0"/>
              <a:t>Nyhetsbrev</a:t>
            </a:r>
            <a:br>
              <a:rPr lang="sv-SE" sz="1600" b="1" dirty="0"/>
            </a:br>
            <a:r>
              <a:rPr lang="sv-SE" sz="1600" b="1" dirty="0"/>
              <a:t>Antidopingnytt</a:t>
            </a:r>
          </a:p>
        </p:txBody>
      </p:sp>
      <p:sp>
        <p:nvSpPr>
          <p:cNvPr id="14" name="Platshållare för text 8">
            <a:extLst>
              <a:ext uri="{FF2B5EF4-FFF2-40B4-BE49-F238E27FC236}">
                <a16:creationId xmlns:a16="http://schemas.microsoft.com/office/drawing/2014/main" id="{1102B50D-6B66-3402-DF09-DC55BBD9FB3E}"/>
              </a:ext>
            </a:extLst>
          </p:cNvPr>
          <p:cNvSpPr txBox="1">
            <a:spLocks/>
          </p:cNvSpPr>
          <p:nvPr/>
        </p:nvSpPr>
        <p:spPr>
          <a:xfrm>
            <a:off x="8957827" y="5378461"/>
            <a:ext cx="2494298" cy="331294"/>
          </a:xfrm>
          <a:prstGeom prst="rect">
            <a:avLst/>
          </a:prstGeom>
        </p:spPr>
        <p:txBody>
          <a:bodyPr>
            <a:noAutofit/>
          </a:bodyPr>
          <a:lstStyle>
            <a:lvl1pPr marL="501650" indent="-501650" algn="l" defTabSz="914400" rtl="0" eaLnBrk="1" latinLnBrk="0" hangingPunct="1">
              <a:lnSpc>
                <a:spcPct val="100000"/>
              </a:lnSpc>
              <a:spcBef>
                <a:spcPts val="1500"/>
              </a:spcBef>
              <a:buClr>
                <a:schemeClr val="tx2"/>
              </a:buClr>
              <a:buFont typeface="Inter" panose="02000503000000020004" pitchFamily="2" charset="0"/>
              <a:buChar char=""/>
              <a:defRPr sz="2800" kern="1200">
                <a:solidFill>
                  <a:schemeClr val="tx1"/>
                </a:solidFill>
                <a:latin typeface="+mn-lt"/>
                <a:ea typeface="+mn-ea"/>
                <a:cs typeface="+mn-cs"/>
              </a:defRPr>
            </a:lvl1pPr>
            <a:lvl2pPr marL="858838" indent="-333375" algn="l" defTabSz="914400" rtl="0" eaLnBrk="1" latinLnBrk="0" hangingPunct="1">
              <a:lnSpc>
                <a:spcPct val="100000"/>
              </a:lnSpc>
              <a:spcBef>
                <a:spcPts val="500"/>
              </a:spcBef>
              <a:buClr>
                <a:schemeClr val="tx2"/>
              </a:buClr>
              <a:buFont typeface="Inter" panose="02000503000000020004" pitchFamily="2" charset="0"/>
              <a:buChar char="&gt;"/>
              <a:defRPr sz="2400" kern="1200">
                <a:solidFill>
                  <a:schemeClr val="tx1"/>
                </a:solidFill>
                <a:latin typeface="+mn-lt"/>
                <a:ea typeface="+mn-ea"/>
                <a:cs typeface="+mn-cs"/>
              </a:defRPr>
            </a:lvl2pPr>
            <a:lvl3pPr marL="1112838" indent="-222250" algn="l" defTabSz="914400" rtl="0" eaLnBrk="1" latinLnBrk="0" hangingPunct="1">
              <a:lnSpc>
                <a:spcPct val="100000"/>
              </a:lnSpc>
              <a:spcBef>
                <a:spcPts val="500"/>
              </a:spcBef>
              <a:buClr>
                <a:schemeClr val="tx2"/>
              </a:buClr>
              <a:buFont typeface="Inter" panose="02000503000000020004" pitchFamily="2" charset="0"/>
              <a:buChar char="&gt;"/>
              <a:defRPr sz="2000" kern="1200">
                <a:solidFill>
                  <a:schemeClr val="tx1"/>
                </a:solidFill>
                <a:latin typeface="+mn-lt"/>
                <a:ea typeface="+mn-ea"/>
                <a:cs typeface="+mn-cs"/>
              </a:defRPr>
            </a:lvl3pPr>
            <a:lvl4pPr marL="1366838" indent="-230188" algn="l" defTabSz="914400" rtl="0" eaLnBrk="1" latinLnBrk="0" hangingPunct="1">
              <a:lnSpc>
                <a:spcPct val="100000"/>
              </a:lnSpc>
              <a:spcBef>
                <a:spcPts val="500"/>
              </a:spcBef>
              <a:buClr>
                <a:schemeClr val="tx2"/>
              </a:buClr>
              <a:buFont typeface="Inter" panose="02000503000000020004" pitchFamily="2" charset="0"/>
              <a:buChar char="&gt;"/>
              <a:defRPr sz="1800" kern="1200">
                <a:solidFill>
                  <a:schemeClr val="tx1"/>
                </a:solidFill>
                <a:latin typeface="+mn-lt"/>
                <a:ea typeface="+mn-ea"/>
                <a:cs typeface="+mn-cs"/>
              </a:defRPr>
            </a:lvl4pPr>
            <a:lvl5pPr marL="1630363" indent="-238125" algn="l" defTabSz="914400" rtl="0" eaLnBrk="1" latinLnBrk="0" hangingPunct="1">
              <a:lnSpc>
                <a:spcPct val="100000"/>
              </a:lnSpc>
              <a:spcBef>
                <a:spcPts val="500"/>
              </a:spcBef>
              <a:buClr>
                <a:schemeClr val="tx2"/>
              </a:buClr>
              <a:buFont typeface="Inter" panose="02000503000000020004" pitchFamily="2" charset="0"/>
              <a:buChar char="&g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600" b="1"/>
              <a:t>info@antidoping.se</a:t>
            </a:r>
          </a:p>
        </p:txBody>
      </p:sp>
      <p:pic>
        <p:nvPicPr>
          <p:cNvPr id="8" name="Bildobjekt 7">
            <a:extLst>
              <a:ext uri="{FF2B5EF4-FFF2-40B4-BE49-F238E27FC236}">
                <a16:creationId xmlns:a16="http://schemas.microsoft.com/office/drawing/2014/main" id="{843BB95F-1182-8518-A065-F84FCF1DD9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1299" y="593012"/>
            <a:ext cx="2456869" cy="2456869"/>
          </a:xfrm>
          <a:prstGeom prst="rect">
            <a:avLst/>
          </a:prstGeom>
        </p:spPr>
      </p:pic>
    </p:spTree>
    <p:extLst>
      <p:ext uri="{BB962C8B-B14F-4D97-AF65-F5344CB8AC3E}">
        <p14:creationId xmlns:p14="http://schemas.microsoft.com/office/powerpoint/2010/main" val="55751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922262-5E94-23C6-300F-34B3D54D0067}"/>
              </a:ext>
            </a:extLst>
          </p:cNvPr>
          <p:cNvSpPr>
            <a:spLocks noGrp="1"/>
          </p:cNvSpPr>
          <p:nvPr>
            <p:ph type="title"/>
          </p:nvPr>
        </p:nvSpPr>
        <p:spPr/>
        <p:txBody>
          <a:bodyPr>
            <a:normAutofit/>
          </a:bodyPr>
          <a:lstStyle/>
          <a:p>
            <a:r>
              <a:rPr lang="sv-SE" sz="3600" dirty="0"/>
              <a:t>Idrottsföreningens ansvar</a:t>
            </a:r>
          </a:p>
        </p:txBody>
      </p:sp>
      <p:sp>
        <p:nvSpPr>
          <p:cNvPr id="3" name="Platshållare för innehåll 2">
            <a:extLst>
              <a:ext uri="{FF2B5EF4-FFF2-40B4-BE49-F238E27FC236}">
                <a16:creationId xmlns:a16="http://schemas.microsoft.com/office/drawing/2014/main" id="{85F7E9D0-19D6-B84C-0F6E-FB8396C68595}"/>
              </a:ext>
            </a:extLst>
          </p:cNvPr>
          <p:cNvSpPr>
            <a:spLocks noGrp="1"/>
          </p:cNvSpPr>
          <p:nvPr>
            <p:ph idx="1"/>
          </p:nvPr>
        </p:nvSpPr>
        <p:spPr/>
        <p:txBody>
          <a:bodyPr/>
          <a:lstStyle/>
          <a:p>
            <a:r>
              <a:rPr lang="sv-SE" dirty="0">
                <a:ea typeface="Inter"/>
              </a:rPr>
              <a:t>Aktivt arbeta mot doping och upplysa medlemmar om att de omfattas av antidopingreglerna och skapa en ordning och beredskap kring antidoping</a:t>
            </a:r>
          </a:p>
          <a:p>
            <a:endParaRPr lang="sv-SE" dirty="0">
              <a:ea typeface="Inter"/>
            </a:endParaRPr>
          </a:p>
          <a:p>
            <a:pPr marL="0" indent="0">
              <a:buNone/>
            </a:pPr>
            <a:r>
              <a:rPr lang="sv-SE" dirty="0">
                <a:solidFill>
                  <a:schemeClr val="accent1"/>
                </a:solidFill>
                <a:ea typeface="Inter"/>
              </a:rPr>
              <a:t>Hjälpmedel: ”Vaccinera klubben mot doping”</a:t>
            </a:r>
            <a:endParaRPr lang="sv-SE" dirty="0">
              <a:solidFill>
                <a:schemeClr val="accent1"/>
              </a:solidFill>
            </a:endParaRPr>
          </a:p>
          <a:p>
            <a:pPr marL="0" indent="0">
              <a:buNone/>
            </a:pPr>
            <a:endParaRPr lang="sv-SE" dirty="0"/>
          </a:p>
        </p:txBody>
      </p:sp>
    </p:spTree>
    <p:extLst>
      <p:ext uri="{BB962C8B-B14F-4D97-AF65-F5344CB8AC3E}">
        <p14:creationId xmlns:p14="http://schemas.microsoft.com/office/powerpoint/2010/main" val="2194530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7E412EB-D0E0-B818-DBA5-54C2F8C65654}"/>
              </a:ext>
            </a:extLst>
          </p:cNvPr>
          <p:cNvSpPr>
            <a:spLocks noGrp="1"/>
          </p:cNvSpPr>
          <p:nvPr>
            <p:ph type="title"/>
          </p:nvPr>
        </p:nvSpPr>
        <p:spPr/>
        <p:txBody>
          <a:bodyPr>
            <a:normAutofit/>
          </a:bodyPr>
          <a:lstStyle/>
          <a:p>
            <a:r>
              <a:rPr lang="sv-SE" sz="3600" dirty="0"/>
              <a:t>Vad måste idrottare, ledare och stödpersonal känna till?</a:t>
            </a:r>
          </a:p>
        </p:txBody>
      </p:sp>
      <p:sp>
        <p:nvSpPr>
          <p:cNvPr id="5" name="Platshållare för innehåll 4">
            <a:extLst>
              <a:ext uri="{FF2B5EF4-FFF2-40B4-BE49-F238E27FC236}">
                <a16:creationId xmlns:a16="http://schemas.microsoft.com/office/drawing/2014/main" id="{C059959D-B962-F514-B1BC-B3CD49FF4199}"/>
              </a:ext>
            </a:extLst>
          </p:cNvPr>
          <p:cNvSpPr>
            <a:spLocks noGrp="1"/>
          </p:cNvSpPr>
          <p:nvPr>
            <p:ph idx="1"/>
          </p:nvPr>
        </p:nvSpPr>
        <p:spPr>
          <a:xfrm>
            <a:off x="838200" y="1795840"/>
            <a:ext cx="11272024" cy="5062159"/>
          </a:xfrm>
        </p:spPr>
        <p:txBody>
          <a:bodyPr>
            <a:normAutofit/>
          </a:bodyPr>
          <a:lstStyle/>
          <a:p>
            <a:pPr>
              <a:lnSpc>
                <a:spcPts val="2400"/>
              </a:lnSpc>
            </a:pPr>
            <a:r>
              <a:rPr lang="sv-SE" sz="1800" dirty="0"/>
              <a:t>Att idrottsutövare, ledare och övrig stödpersonal har var för sig ett eget </a:t>
            </a:r>
            <a:r>
              <a:rPr lang="sv-SE" sz="1800" b="1" dirty="0"/>
              <a:t>ansvar att förstå och följa dopingreglerna</a:t>
            </a:r>
          </a:p>
          <a:p>
            <a:pPr>
              <a:lnSpc>
                <a:spcPts val="2400"/>
              </a:lnSpc>
            </a:pPr>
            <a:r>
              <a:rPr lang="sv-SE" sz="1800" dirty="0"/>
              <a:t>Att idrottsutövaren har </a:t>
            </a:r>
            <a:r>
              <a:rPr lang="sv-SE" sz="1800" b="1" dirty="0"/>
              <a:t>ett strikt ansvar för vad som finns i kroppen </a:t>
            </a:r>
            <a:r>
              <a:rPr lang="sv-SE" sz="1800" dirty="0"/>
              <a:t>vid en dopingkontroll</a:t>
            </a:r>
          </a:p>
          <a:p>
            <a:pPr>
              <a:lnSpc>
                <a:spcPts val="2400"/>
              </a:lnSpc>
            </a:pPr>
            <a:r>
              <a:rPr lang="sv-SE" sz="1800" dirty="0"/>
              <a:t>Vad som räknas som doping – </a:t>
            </a:r>
            <a:r>
              <a:rPr lang="sv-SE" sz="1800" b="1" dirty="0"/>
              <a:t>11 typer av dopingförseelser + regler vad som gäller när man är dopingavstängd</a:t>
            </a:r>
          </a:p>
          <a:p>
            <a:pPr>
              <a:lnSpc>
                <a:spcPts val="2400"/>
              </a:lnSpc>
            </a:pPr>
            <a:r>
              <a:rPr lang="sv-SE" sz="1800" dirty="0"/>
              <a:t>Att man i </a:t>
            </a:r>
            <a:r>
              <a:rPr lang="sv-SE" sz="1800" b="1" dirty="0"/>
              <a:t>Dopinglistan </a:t>
            </a:r>
            <a:r>
              <a:rPr lang="sv-SE" sz="1800" dirty="0"/>
              <a:t>kan ta reda på vilka substanser och metoder som är förbjudna</a:t>
            </a:r>
          </a:p>
          <a:p>
            <a:pPr>
              <a:lnSpc>
                <a:spcPts val="2400"/>
              </a:lnSpc>
            </a:pPr>
            <a:r>
              <a:rPr lang="sv-SE" sz="1800" dirty="0"/>
              <a:t>Hur man kan kolla upp om ett läkemedel är </a:t>
            </a:r>
            <a:r>
              <a:rPr lang="sv-SE" sz="1800" dirty="0" err="1"/>
              <a:t>dopingklassat</a:t>
            </a:r>
            <a:r>
              <a:rPr lang="sv-SE" sz="1800" dirty="0"/>
              <a:t> – </a:t>
            </a:r>
            <a:r>
              <a:rPr lang="sv-SE" sz="1800" b="1" dirty="0"/>
              <a:t>Läkemedelssök</a:t>
            </a:r>
          </a:p>
          <a:p>
            <a:pPr>
              <a:lnSpc>
                <a:spcPts val="2400"/>
              </a:lnSpc>
            </a:pPr>
            <a:r>
              <a:rPr lang="sv-SE" sz="1800" dirty="0"/>
              <a:t>Att det finns regler för </a:t>
            </a:r>
            <a:r>
              <a:rPr lang="sv-SE" sz="1800" b="1" dirty="0"/>
              <a:t>medicinsk dispens </a:t>
            </a:r>
            <a:r>
              <a:rPr lang="sv-SE" sz="1800" dirty="0"/>
              <a:t>som måste följas</a:t>
            </a:r>
          </a:p>
          <a:p>
            <a:pPr>
              <a:lnSpc>
                <a:spcPts val="2400"/>
              </a:lnSpc>
            </a:pPr>
            <a:r>
              <a:rPr lang="sv-SE" sz="1800" dirty="0"/>
              <a:t>Att </a:t>
            </a:r>
            <a:r>
              <a:rPr lang="sv-SE" sz="1800" b="1" dirty="0"/>
              <a:t>kosttillskott kan innehålla dopingklassade substanser </a:t>
            </a:r>
            <a:r>
              <a:rPr lang="sv-SE" sz="1800" dirty="0"/>
              <a:t>och att de intas på egen risk – T ex </a:t>
            </a:r>
            <a:r>
              <a:rPr lang="sv-SE" sz="1800" dirty="0" err="1"/>
              <a:t>PWO:s</a:t>
            </a:r>
            <a:endParaRPr lang="sv-SE" sz="1800" dirty="0"/>
          </a:p>
          <a:p>
            <a:pPr>
              <a:lnSpc>
                <a:spcPts val="2400"/>
              </a:lnSpc>
            </a:pPr>
            <a:r>
              <a:rPr lang="sv-SE" sz="1800" dirty="0"/>
              <a:t>Vilka rättigheter och skyldigheter man har vid </a:t>
            </a:r>
            <a:r>
              <a:rPr lang="sv-SE" sz="1800" b="1" dirty="0"/>
              <a:t>dopingkontroll </a:t>
            </a:r>
            <a:r>
              <a:rPr lang="sv-SE" sz="1800" dirty="0"/>
              <a:t>och hur man ska bete sig</a:t>
            </a:r>
          </a:p>
          <a:p>
            <a:pPr>
              <a:lnSpc>
                <a:spcPts val="2400"/>
              </a:lnSpc>
            </a:pPr>
            <a:r>
              <a:rPr lang="sv-SE" sz="1800" dirty="0"/>
              <a:t>Vilka regler som finns för </a:t>
            </a:r>
            <a:r>
              <a:rPr lang="sv-SE" sz="1800" b="1" dirty="0"/>
              <a:t>vistelserapportering </a:t>
            </a:r>
            <a:r>
              <a:rPr lang="sv-SE" sz="1800" dirty="0"/>
              <a:t>(för de som berörs)</a:t>
            </a:r>
          </a:p>
          <a:p>
            <a:pPr>
              <a:lnSpc>
                <a:spcPts val="2400"/>
              </a:lnSpc>
            </a:pPr>
            <a:r>
              <a:rPr lang="sv-SE" sz="1800" dirty="0"/>
              <a:t>Vilka</a:t>
            </a:r>
            <a:r>
              <a:rPr lang="sv-SE" sz="1800" b="1" dirty="0"/>
              <a:t> hälsorisker</a:t>
            </a:r>
            <a:r>
              <a:rPr lang="sv-SE" sz="1800" dirty="0"/>
              <a:t> doping medför</a:t>
            </a:r>
          </a:p>
          <a:p>
            <a:pPr>
              <a:lnSpc>
                <a:spcPts val="2400"/>
              </a:lnSpc>
            </a:pPr>
            <a:r>
              <a:rPr lang="sv-SE" sz="1800" dirty="0"/>
              <a:t>Vart de kan vända sig om de </a:t>
            </a:r>
            <a:r>
              <a:rPr lang="sv-SE" sz="1800" b="1" dirty="0"/>
              <a:t>misstänker doping</a:t>
            </a:r>
          </a:p>
          <a:p>
            <a:endParaRPr lang="sv-SE" dirty="0"/>
          </a:p>
        </p:txBody>
      </p:sp>
    </p:spTree>
    <p:extLst>
      <p:ext uri="{BB962C8B-B14F-4D97-AF65-F5344CB8AC3E}">
        <p14:creationId xmlns:p14="http://schemas.microsoft.com/office/powerpoint/2010/main" val="33885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ED4B7D-8AD4-FEA3-6840-B7FEF8B05E07}"/>
              </a:ext>
            </a:extLst>
          </p:cNvPr>
          <p:cNvSpPr>
            <a:spLocks noGrp="1"/>
          </p:cNvSpPr>
          <p:nvPr>
            <p:ph type="title"/>
          </p:nvPr>
        </p:nvSpPr>
        <p:spPr>
          <a:xfrm>
            <a:off x="838200" y="1488846"/>
            <a:ext cx="10515600" cy="1325563"/>
          </a:xfrm>
        </p:spPr>
        <p:txBody>
          <a:bodyPr/>
          <a:lstStyle/>
          <a:p>
            <a:pPr algn="ctr"/>
            <a:r>
              <a:rPr lang="sv-SE" dirty="0"/>
              <a:t>Oj, hur ska vi klara det här? </a:t>
            </a:r>
          </a:p>
        </p:txBody>
      </p:sp>
      <p:sp>
        <p:nvSpPr>
          <p:cNvPr id="3" name="Platshållare för innehåll 2">
            <a:extLst>
              <a:ext uri="{FF2B5EF4-FFF2-40B4-BE49-F238E27FC236}">
                <a16:creationId xmlns:a16="http://schemas.microsoft.com/office/drawing/2014/main" id="{4937EC55-1517-636A-3156-9E6C7AAAFC43}"/>
              </a:ext>
            </a:extLst>
          </p:cNvPr>
          <p:cNvSpPr>
            <a:spLocks noGrp="1"/>
          </p:cNvSpPr>
          <p:nvPr>
            <p:ph idx="1"/>
          </p:nvPr>
        </p:nvSpPr>
        <p:spPr>
          <a:xfrm>
            <a:off x="838200" y="3429000"/>
            <a:ext cx="10515600" cy="4351338"/>
          </a:xfrm>
        </p:spPr>
        <p:txBody>
          <a:bodyPr>
            <a:normAutofit/>
          </a:bodyPr>
          <a:lstStyle/>
          <a:p>
            <a:pPr marL="0" indent="0" algn="ctr">
              <a:buNone/>
            </a:pPr>
            <a:r>
              <a:rPr lang="sv-SE" sz="6000" dirty="0"/>
              <a:t>Lugn, det finns hjälp att få!</a:t>
            </a:r>
          </a:p>
        </p:txBody>
      </p:sp>
    </p:spTree>
    <p:extLst>
      <p:ext uri="{BB962C8B-B14F-4D97-AF65-F5344CB8AC3E}">
        <p14:creationId xmlns:p14="http://schemas.microsoft.com/office/powerpoint/2010/main" val="188146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CCD94-CBD2-0293-6A9B-67FB98A0893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45BED02-37B5-A342-78DC-E6983511A3D3}"/>
              </a:ext>
            </a:extLst>
          </p:cNvPr>
          <p:cNvSpPr>
            <a:spLocks noGrp="1"/>
          </p:cNvSpPr>
          <p:nvPr>
            <p:ph type="title"/>
          </p:nvPr>
        </p:nvSpPr>
        <p:spPr>
          <a:xfrm>
            <a:off x="838199" y="365125"/>
            <a:ext cx="10729511" cy="1325563"/>
          </a:xfrm>
        </p:spPr>
        <p:txBody>
          <a:bodyPr>
            <a:normAutofit/>
          </a:bodyPr>
          <a:lstStyle/>
          <a:p>
            <a:r>
              <a:rPr lang="sv-SE" sz="3200" dirty="0"/>
              <a:t>Antidoping Sveriges utbildningsupplägg och informationskanaler</a:t>
            </a:r>
          </a:p>
        </p:txBody>
      </p:sp>
      <p:sp>
        <p:nvSpPr>
          <p:cNvPr id="3" name="Platshållare för innehåll 2">
            <a:extLst>
              <a:ext uri="{FF2B5EF4-FFF2-40B4-BE49-F238E27FC236}">
                <a16:creationId xmlns:a16="http://schemas.microsoft.com/office/drawing/2014/main" id="{2050F36A-D225-E5B0-5B0A-59344FE6B5B0}"/>
              </a:ext>
            </a:extLst>
          </p:cNvPr>
          <p:cNvSpPr>
            <a:spLocks noGrp="1"/>
          </p:cNvSpPr>
          <p:nvPr>
            <p:ph idx="1"/>
          </p:nvPr>
        </p:nvSpPr>
        <p:spPr>
          <a:xfrm>
            <a:off x="672946" y="1858676"/>
            <a:ext cx="11632895" cy="4351338"/>
          </a:xfrm>
        </p:spPr>
        <p:txBody>
          <a:bodyPr>
            <a:normAutofit/>
          </a:bodyPr>
          <a:lstStyle/>
          <a:p>
            <a:pPr>
              <a:lnSpc>
                <a:spcPct val="150000"/>
              </a:lnSpc>
            </a:pPr>
            <a:r>
              <a:rPr lang="sv-SE" sz="1800" b="1" dirty="0">
                <a:hlinkClick r:id="rId3"/>
              </a:rPr>
              <a:t>Vaccinera klubben mot doping </a:t>
            </a:r>
            <a:r>
              <a:rPr lang="sv-SE" sz="1800" dirty="0"/>
              <a:t>– För föreningen att ta fram en handlingsplan mot doping </a:t>
            </a:r>
            <a:r>
              <a:rPr lang="sv-SE" sz="1800" b="1" dirty="0"/>
              <a:t>– </a:t>
            </a:r>
            <a:r>
              <a:rPr lang="sv-SE" sz="1800" b="1" dirty="0">
                <a:hlinkClick r:id="rId4"/>
              </a:rPr>
              <a:t>Lärgruppsplan finns!</a:t>
            </a:r>
            <a:endParaRPr lang="sv-SE" sz="1800" b="1" dirty="0"/>
          </a:p>
          <a:p>
            <a:pPr>
              <a:lnSpc>
                <a:spcPct val="150000"/>
              </a:lnSpc>
            </a:pPr>
            <a:r>
              <a:rPr lang="sv-SE" sz="1800" b="1" dirty="0">
                <a:hlinkClick r:id="rId5"/>
              </a:rPr>
              <a:t>Ren vinnare </a:t>
            </a:r>
            <a:r>
              <a:rPr lang="sv-SE" sz="1800" dirty="0"/>
              <a:t>– Grundläggande e-utbildning för alla målgrupper (från 15 år) </a:t>
            </a:r>
            <a:r>
              <a:rPr lang="sv-SE" sz="1800" b="1" dirty="0"/>
              <a:t>– </a:t>
            </a:r>
            <a:r>
              <a:rPr lang="sv-SE" sz="1800" b="1" dirty="0">
                <a:hlinkClick r:id="rId6"/>
              </a:rPr>
              <a:t>Lärgruppsplan finns!</a:t>
            </a:r>
            <a:endParaRPr lang="sv-SE" sz="1800" dirty="0"/>
          </a:p>
          <a:p>
            <a:pPr>
              <a:lnSpc>
                <a:spcPct val="150000"/>
              </a:lnSpc>
            </a:pPr>
            <a:r>
              <a:rPr lang="sv-SE" sz="1800" b="1" dirty="0">
                <a:hlinkClick r:id="rId7"/>
              </a:rPr>
              <a:t>Antidopingsnack</a:t>
            </a:r>
            <a:r>
              <a:rPr lang="sv-SE" sz="1800" b="1" dirty="0"/>
              <a:t> </a:t>
            </a:r>
            <a:r>
              <a:rPr lang="sv-SE" sz="1800" dirty="0"/>
              <a:t>– Handledning för ledare som vill prata antidoping med sina aktiva (från 15 år) </a:t>
            </a:r>
            <a:r>
              <a:rPr lang="sv-SE" sz="1800" b="1" dirty="0"/>
              <a:t>– </a:t>
            </a:r>
            <a:r>
              <a:rPr lang="sv-SE" sz="1800" b="1" dirty="0">
                <a:hlinkClick r:id="rId8"/>
              </a:rPr>
              <a:t>Lärgruppsplan finns!</a:t>
            </a:r>
            <a:endParaRPr lang="sv-SE" sz="1800" dirty="0"/>
          </a:p>
          <a:p>
            <a:pPr>
              <a:lnSpc>
                <a:spcPct val="150000"/>
              </a:lnSpc>
            </a:pPr>
            <a:r>
              <a:rPr lang="sv-SE" sz="1800" b="1" dirty="0">
                <a:hlinkClick r:id="rId9"/>
              </a:rPr>
              <a:t>Korta inspelade föreläsningar </a:t>
            </a:r>
            <a:r>
              <a:rPr lang="sv-SE" sz="1800" dirty="0"/>
              <a:t>– Fördjupning för alla målgrupper (från 15 år) </a:t>
            </a:r>
            <a:r>
              <a:rPr lang="sv-SE" sz="1800" b="1" dirty="0"/>
              <a:t>– </a:t>
            </a:r>
            <a:r>
              <a:rPr lang="sv-SE" sz="1800" b="1" dirty="0">
                <a:hlinkClick r:id="rId10"/>
              </a:rPr>
              <a:t>Lärgruppsplan finns!</a:t>
            </a:r>
            <a:endParaRPr lang="sv-SE" sz="1800" dirty="0"/>
          </a:p>
          <a:p>
            <a:pPr>
              <a:lnSpc>
                <a:spcPct val="150000"/>
              </a:lnSpc>
            </a:pPr>
            <a:r>
              <a:rPr lang="sv-SE" sz="1800" b="1" dirty="0">
                <a:hlinkClick r:id="rId11"/>
              </a:rPr>
              <a:t>Boka föreläsning </a:t>
            </a:r>
            <a:r>
              <a:rPr lang="sv-SE" sz="1800" dirty="0"/>
              <a:t>– 60 min grundföreläsning, kan beställas kostnadsfritt för vissa målgrupper</a:t>
            </a:r>
            <a:endParaRPr lang="sv-SE" sz="1800" b="1" dirty="0"/>
          </a:p>
          <a:p>
            <a:pPr>
              <a:lnSpc>
                <a:spcPct val="150000"/>
              </a:lnSpc>
            </a:pPr>
            <a:r>
              <a:rPr lang="sv-SE" sz="1800" b="1" dirty="0">
                <a:hlinkClick r:id="rId12"/>
              </a:rPr>
              <a:t>Webbinarium</a:t>
            </a:r>
            <a:r>
              <a:rPr lang="sv-SE" sz="1800" dirty="0">
                <a:hlinkClick r:id="rId12"/>
              </a:rPr>
              <a:t> </a:t>
            </a:r>
            <a:r>
              <a:rPr lang="sv-SE" sz="1800" dirty="0"/>
              <a:t>– För olika målgrupper beroende på tema (se aktuellt i Antidoping Sveriges kalendarium/nyhetsbrev)</a:t>
            </a:r>
          </a:p>
          <a:p>
            <a:pPr>
              <a:lnSpc>
                <a:spcPct val="150000"/>
              </a:lnSpc>
            </a:pPr>
            <a:r>
              <a:rPr lang="sv-SE" sz="1800" b="1" dirty="0">
                <a:hlinkClick r:id="rId13"/>
              </a:rPr>
              <a:t>Facebook</a:t>
            </a:r>
            <a:r>
              <a:rPr lang="sv-SE" sz="1800" dirty="0"/>
              <a:t> och </a:t>
            </a:r>
            <a:r>
              <a:rPr lang="sv-SE" sz="1800" b="1" dirty="0">
                <a:hlinkClick r:id="rId14"/>
              </a:rPr>
              <a:t>Instagram</a:t>
            </a:r>
            <a:r>
              <a:rPr lang="sv-SE" sz="1800" b="1" dirty="0"/>
              <a:t> </a:t>
            </a:r>
            <a:r>
              <a:rPr lang="sv-SE" sz="1800" dirty="0"/>
              <a:t>– Bli upplyst med </a:t>
            </a:r>
            <a:r>
              <a:rPr lang="sv-SE" sz="1800" dirty="0" err="1"/>
              <a:t>bl</a:t>
            </a:r>
            <a:r>
              <a:rPr lang="sv-SE" sz="1800" dirty="0"/>
              <a:t> a korta filmer</a:t>
            </a:r>
          </a:p>
          <a:p>
            <a:pPr>
              <a:lnSpc>
                <a:spcPct val="150000"/>
              </a:lnSpc>
            </a:pPr>
            <a:r>
              <a:rPr lang="sv-SE" sz="1800" b="1" dirty="0">
                <a:hlinkClick r:id="rId15"/>
              </a:rPr>
              <a:t>Nyhetsbrev</a:t>
            </a:r>
            <a:r>
              <a:rPr lang="sv-SE" sz="1800" dirty="0"/>
              <a:t> – Håll dig uppdaterad via Antidopingnytt, skickas ca 6 ggr per år</a:t>
            </a:r>
          </a:p>
          <a:p>
            <a:endParaRPr lang="sv-SE" sz="1800" dirty="0"/>
          </a:p>
        </p:txBody>
      </p:sp>
    </p:spTree>
    <p:extLst>
      <p:ext uri="{BB962C8B-B14F-4D97-AF65-F5344CB8AC3E}">
        <p14:creationId xmlns:p14="http://schemas.microsoft.com/office/powerpoint/2010/main" val="158391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B065045-DCA6-D56D-60DB-8E18CB707C05}"/>
              </a:ext>
            </a:extLst>
          </p:cNvPr>
          <p:cNvSpPr>
            <a:spLocks noGrp="1"/>
          </p:cNvSpPr>
          <p:nvPr>
            <p:ph sz="half" idx="1"/>
          </p:nvPr>
        </p:nvSpPr>
        <p:spPr>
          <a:xfrm>
            <a:off x="838200" y="1825625"/>
            <a:ext cx="4769386" cy="4351338"/>
          </a:xfrm>
        </p:spPr>
        <p:txBody>
          <a:bodyPr>
            <a:normAutofit/>
          </a:bodyPr>
          <a:lstStyle/>
          <a:p>
            <a:pPr marL="0" indent="0">
              <a:buNone/>
            </a:pPr>
            <a:r>
              <a:rPr lang="sv-SE" sz="3600" dirty="0"/>
              <a:t>Omfattande informationsmaterial på antidoping.se</a:t>
            </a:r>
          </a:p>
        </p:txBody>
      </p:sp>
      <p:pic>
        <p:nvPicPr>
          <p:cNvPr id="5" name="Bildobjekt 4">
            <a:extLst>
              <a:ext uri="{FF2B5EF4-FFF2-40B4-BE49-F238E27FC236}">
                <a16:creationId xmlns:a16="http://schemas.microsoft.com/office/drawing/2014/main" id="{4CDA88FF-ABDC-B647-396A-048749E52B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43124" y="2855976"/>
            <a:ext cx="7787536" cy="728612"/>
          </a:xfrm>
          <a:prstGeom prst="rect">
            <a:avLst/>
          </a:prstGeom>
        </p:spPr>
      </p:pic>
      <p:pic>
        <p:nvPicPr>
          <p:cNvPr id="7" name="Bildobjekt 6" descr="En bild som visar text, skärmbild, Teckensnitt, nummer&#10;&#10;Automatiskt genererad beskrivning">
            <a:extLst>
              <a:ext uri="{FF2B5EF4-FFF2-40B4-BE49-F238E27FC236}">
                <a16:creationId xmlns:a16="http://schemas.microsoft.com/office/drawing/2014/main" id="{68E2E1ED-A75A-4AF1-12AA-AC36639EF76D}"/>
              </a:ext>
            </a:extLst>
          </p:cNvPr>
          <p:cNvPicPr>
            <a:picLocks noChangeAspect="1"/>
          </p:cNvPicPr>
          <p:nvPr/>
        </p:nvPicPr>
        <p:blipFill>
          <a:blip r:embed="rId4"/>
          <a:stretch>
            <a:fillRect/>
          </a:stretch>
        </p:blipFill>
        <p:spPr>
          <a:xfrm>
            <a:off x="5618690" y="1334768"/>
            <a:ext cx="6050857" cy="1426839"/>
          </a:xfrm>
          <a:prstGeom prst="rect">
            <a:avLst/>
          </a:prstGeom>
        </p:spPr>
      </p:pic>
      <p:pic>
        <p:nvPicPr>
          <p:cNvPr id="9" name="Bildobjekt 8" descr="En bild som visar text, skärmbild, sportutrustning, person&#10;&#10;AI-genererat innehåll kan vara felaktigt.">
            <a:extLst>
              <a:ext uri="{FF2B5EF4-FFF2-40B4-BE49-F238E27FC236}">
                <a16:creationId xmlns:a16="http://schemas.microsoft.com/office/drawing/2014/main" id="{8370FE5B-EF37-C731-5177-609D7D7E32DF}"/>
              </a:ext>
            </a:extLst>
          </p:cNvPr>
          <p:cNvPicPr>
            <a:picLocks noChangeAspect="1"/>
          </p:cNvPicPr>
          <p:nvPr/>
        </p:nvPicPr>
        <p:blipFill>
          <a:blip r:embed="rId5"/>
          <a:stretch>
            <a:fillRect/>
          </a:stretch>
        </p:blipFill>
        <p:spPr>
          <a:xfrm>
            <a:off x="5618690" y="3584588"/>
            <a:ext cx="6111970" cy="2394061"/>
          </a:xfrm>
          <a:prstGeom prst="rect">
            <a:avLst/>
          </a:prstGeom>
        </p:spPr>
      </p:pic>
      <p:pic>
        <p:nvPicPr>
          <p:cNvPr id="10" name="Bildobjekt 9" descr="En bild som visar text, skärmbild, Teckensnitt, nummer&#10;&#10;Automatiskt genererad beskrivning">
            <a:extLst>
              <a:ext uri="{FF2B5EF4-FFF2-40B4-BE49-F238E27FC236}">
                <a16:creationId xmlns:a16="http://schemas.microsoft.com/office/drawing/2014/main" id="{D9EB44DA-DF9C-5E73-9F34-D8E5522967E9}"/>
              </a:ext>
            </a:extLst>
          </p:cNvPr>
          <p:cNvPicPr>
            <a:picLocks noChangeAspect="1"/>
          </p:cNvPicPr>
          <p:nvPr/>
        </p:nvPicPr>
        <p:blipFill>
          <a:blip r:embed="rId4"/>
          <a:stretch>
            <a:fillRect/>
          </a:stretch>
        </p:blipFill>
        <p:spPr>
          <a:xfrm>
            <a:off x="5679803" y="1334768"/>
            <a:ext cx="6050857" cy="1426839"/>
          </a:xfrm>
          <a:prstGeom prst="rect">
            <a:avLst/>
          </a:prstGeom>
        </p:spPr>
      </p:pic>
    </p:spTree>
    <p:extLst>
      <p:ext uri="{BB962C8B-B14F-4D97-AF65-F5344CB8AC3E}">
        <p14:creationId xmlns:p14="http://schemas.microsoft.com/office/powerpoint/2010/main" val="4198912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90587D-CD0D-FB36-8486-2E0FD0279CCB}"/>
              </a:ext>
            </a:extLst>
          </p:cNvPr>
          <p:cNvSpPr>
            <a:spLocks noGrp="1"/>
          </p:cNvSpPr>
          <p:nvPr>
            <p:ph type="title"/>
          </p:nvPr>
        </p:nvSpPr>
        <p:spPr/>
        <p:txBody>
          <a:bodyPr>
            <a:normAutofit/>
          </a:bodyPr>
          <a:lstStyle/>
          <a:p>
            <a:r>
              <a:rPr lang="sv-SE" sz="3600" dirty="0"/>
              <a:t>Vaccinera klubben mot doping</a:t>
            </a:r>
          </a:p>
        </p:txBody>
      </p:sp>
      <p:sp>
        <p:nvSpPr>
          <p:cNvPr id="3" name="Platshållare för innehåll 2">
            <a:extLst>
              <a:ext uri="{FF2B5EF4-FFF2-40B4-BE49-F238E27FC236}">
                <a16:creationId xmlns:a16="http://schemas.microsoft.com/office/drawing/2014/main" id="{86CD9DCE-564C-B6E5-BFFC-1EF3C7063D92}"/>
              </a:ext>
            </a:extLst>
          </p:cNvPr>
          <p:cNvSpPr>
            <a:spLocks noGrp="1"/>
          </p:cNvSpPr>
          <p:nvPr>
            <p:ph idx="1"/>
          </p:nvPr>
        </p:nvSpPr>
        <p:spPr/>
        <p:txBody>
          <a:bodyPr>
            <a:normAutofit/>
          </a:bodyPr>
          <a:lstStyle/>
          <a:p>
            <a:r>
              <a:rPr lang="sv-SE" sz="2000" dirty="0"/>
              <a:t>Info om Vaccinera klubben på </a:t>
            </a:r>
            <a:r>
              <a:rPr lang="sv-SE" sz="2000" dirty="0">
                <a:hlinkClick r:id="rId3"/>
              </a:rPr>
              <a:t>antidoping.se</a:t>
            </a:r>
            <a:r>
              <a:rPr lang="sv-SE" sz="2000" dirty="0"/>
              <a:t> tillsammans med introduktionsfilm (1:10 min) </a:t>
            </a:r>
          </a:p>
        </p:txBody>
      </p:sp>
      <p:pic>
        <p:nvPicPr>
          <p:cNvPr id="5" name="Bildobjekt 4" descr="En bild som visar text, skärmbild, logotyp, design&#10;&#10;AI-genererat innehåll kan vara felaktigt.">
            <a:hlinkClick r:id="rId4"/>
            <a:extLst>
              <a:ext uri="{FF2B5EF4-FFF2-40B4-BE49-F238E27FC236}">
                <a16:creationId xmlns:a16="http://schemas.microsoft.com/office/drawing/2014/main" id="{16C8006E-F44E-4027-CCA7-32C3480B0ACC}"/>
              </a:ext>
            </a:extLst>
          </p:cNvPr>
          <p:cNvPicPr>
            <a:picLocks noChangeAspect="1"/>
          </p:cNvPicPr>
          <p:nvPr/>
        </p:nvPicPr>
        <p:blipFill>
          <a:blip r:embed="rId5"/>
          <a:stretch>
            <a:fillRect/>
          </a:stretch>
        </p:blipFill>
        <p:spPr>
          <a:xfrm>
            <a:off x="3039348" y="2902449"/>
            <a:ext cx="6113303" cy="3409451"/>
          </a:xfrm>
          <a:prstGeom prst="rect">
            <a:avLst/>
          </a:prstGeom>
        </p:spPr>
      </p:pic>
    </p:spTree>
    <p:extLst>
      <p:ext uri="{BB962C8B-B14F-4D97-AF65-F5344CB8AC3E}">
        <p14:creationId xmlns:p14="http://schemas.microsoft.com/office/powerpoint/2010/main" val="84286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2F1002-F108-2EEF-F3A4-B3564C4DE5C4}"/>
              </a:ext>
            </a:extLst>
          </p:cNvPr>
          <p:cNvSpPr>
            <a:spLocks noGrp="1"/>
          </p:cNvSpPr>
          <p:nvPr>
            <p:ph type="title"/>
          </p:nvPr>
        </p:nvSpPr>
        <p:spPr/>
        <p:txBody>
          <a:bodyPr/>
          <a:lstStyle/>
          <a:p>
            <a:r>
              <a:rPr lang="sv-SE" sz="3600" dirty="0"/>
              <a:t>Vaccinera klubben mot doping</a:t>
            </a:r>
            <a:endParaRPr lang="sv-SE" dirty="0"/>
          </a:p>
        </p:txBody>
      </p:sp>
      <p:sp>
        <p:nvSpPr>
          <p:cNvPr id="3" name="Platshållare för innehåll 2">
            <a:extLst>
              <a:ext uri="{FF2B5EF4-FFF2-40B4-BE49-F238E27FC236}">
                <a16:creationId xmlns:a16="http://schemas.microsoft.com/office/drawing/2014/main" id="{9B37B62C-3CC4-9240-1161-F0C9F57762D9}"/>
              </a:ext>
            </a:extLst>
          </p:cNvPr>
          <p:cNvSpPr>
            <a:spLocks noGrp="1"/>
          </p:cNvSpPr>
          <p:nvPr>
            <p:ph idx="1"/>
          </p:nvPr>
        </p:nvSpPr>
        <p:spPr>
          <a:xfrm>
            <a:off x="838200" y="1825625"/>
            <a:ext cx="5937173" cy="4351338"/>
          </a:xfrm>
        </p:spPr>
        <p:txBody>
          <a:bodyPr>
            <a:normAutofit lnSpcReduction="10000"/>
          </a:bodyPr>
          <a:lstStyle/>
          <a:p>
            <a:pPr marL="0" indent="0">
              <a:buNone/>
            </a:pPr>
            <a:r>
              <a:rPr lang="sv-SE" sz="3200" b="1" dirty="0"/>
              <a:t>Vad?</a:t>
            </a:r>
            <a:endParaRPr lang="sv-SE" sz="3200" b="1" dirty="0">
              <a:hlinkClick r:id="rId3">
                <a:extLst>
                  <a:ext uri="{A12FA001-AC4F-418D-AE19-62706E023703}">
                    <ahyp:hlinkClr xmlns:ahyp="http://schemas.microsoft.com/office/drawing/2018/hyperlinkcolor" val="tx"/>
                  </a:ext>
                </a:extLst>
              </a:hlinkClick>
            </a:endParaRPr>
          </a:p>
          <a:p>
            <a:r>
              <a:rPr lang="sv-SE" sz="2000" dirty="0">
                <a:hlinkClick r:id="rId3"/>
              </a:rPr>
              <a:t>vaccineraklubben.se</a:t>
            </a:r>
            <a:endParaRPr lang="sv-SE" sz="2000" dirty="0"/>
          </a:p>
          <a:p>
            <a:r>
              <a:rPr lang="sv-SE" sz="2000" dirty="0"/>
              <a:t>Webbaserat verktyg som </a:t>
            </a:r>
            <a:r>
              <a:rPr lang="sv-SE" sz="2000" b="1" dirty="0"/>
              <a:t>hjälper klubben att ta fram en handlingsplan som förebygger doping</a:t>
            </a:r>
            <a:r>
              <a:rPr lang="sv-SE" sz="2000" dirty="0"/>
              <a:t> </a:t>
            </a:r>
            <a:br>
              <a:rPr lang="sv-SE" sz="2000" dirty="0"/>
            </a:br>
            <a:r>
              <a:rPr lang="sv-SE" sz="2000" dirty="0"/>
              <a:t>– på bara några timmar</a:t>
            </a:r>
          </a:p>
          <a:p>
            <a:r>
              <a:rPr lang="sv-SE" sz="2000" dirty="0"/>
              <a:t>Färdiga faktablad, handledning och mallar ingår </a:t>
            </a:r>
            <a:br>
              <a:rPr lang="sv-SE" sz="2000" dirty="0"/>
            </a:br>
            <a:r>
              <a:rPr lang="sv-SE" sz="2000" dirty="0"/>
              <a:t>– enkelt och gratis!</a:t>
            </a:r>
          </a:p>
          <a:p>
            <a:r>
              <a:rPr lang="sv-SE" sz="2000" dirty="0"/>
              <a:t>Fokus på dopingreglerna och hur de berör idrottare och ledare i praktiken</a:t>
            </a:r>
          </a:p>
          <a:p>
            <a:r>
              <a:rPr lang="sv-SE" sz="2000" dirty="0">
                <a:hlinkClick r:id="rId4"/>
              </a:rPr>
              <a:t>Lärgruppsplan finns </a:t>
            </a:r>
            <a:r>
              <a:rPr lang="sv-SE" sz="2000" dirty="0"/>
              <a:t>– Rapportera som folkbildning och få stöd av ditt RF-SISU distrikt</a:t>
            </a:r>
          </a:p>
          <a:p>
            <a:r>
              <a:rPr lang="sv-SE" sz="2000" dirty="0"/>
              <a:t>SF:s krav: </a:t>
            </a:r>
            <a:r>
              <a:rPr lang="sv-SE" sz="2000" i="1" dirty="0">
                <a:highlight>
                  <a:srgbClr val="FFFF00"/>
                </a:highlight>
              </a:rPr>
              <a:t>Fyll ev. i vad </a:t>
            </a:r>
            <a:r>
              <a:rPr lang="sv-SE" sz="2000" i="1" dirty="0" err="1">
                <a:highlight>
                  <a:srgbClr val="FFFF00"/>
                </a:highlight>
              </a:rPr>
              <a:t>SF:et</a:t>
            </a:r>
            <a:r>
              <a:rPr lang="sv-SE" sz="2000" i="1" dirty="0">
                <a:highlight>
                  <a:srgbClr val="FFFF00"/>
                </a:highlight>
              </a:rPr>
              <a:t> ställer för krav om Vaccinera klubben.</a:t>
            </a:r>
          </a:p>
          <a:p>
            <a:endParaRPr lang="sv-SE" sz="2000" dirty="0"/>
          </a:p>
        </p:txBody>
      </p:sp>
      <p:pic>
        <p:nvPicPr>
          <p:cNvPr id="7" name="Bildobjekt 6" descr="En bild som visar text, fotboll, boll, skärmbild&#10;&#10;AI-genererat innehåll kan vara felaktigt.">
            <a:extLst>
              <a:ext uri="{FF2B5EF4-FFF2-40B4-BE49-F238E27FC236}">
                <a16:creationId xmlns:a16="http://schemas.microsoft.com/office/drawing/2014/main" id="{170AE632-E239-177A-2403-E550FC6F640D}"/>
              </a:ext>
            </a:extLst>
          </p:cNvPr>
          <p:cNvPicPr>
            <a:picLocks noChangeAspect="1"/>
          </p:cNvPicPr>
          <p:nvPr/>
        </p:nvPicPr>
        <p:blipFill>
          <a:blip r:embed="rId5"/>
          <a:stretch>
            <a:fillRect/>
          </a:stretch>
        </p:blipFill>
        <p:spPr>
          <a:xfrm>
            <a:off x="6925046" y="2055640"/>
            <a:ext cx="4428754" cy="3465981"/>
          </a:xfrm>
          <a:prstGeom prst="rect">
            <a:avLst/>
          </a:prstGeom>
          <a:effectLst>
            <a:outerShdw blurRad="50800" dist="38100" dir="2700000" algn="tl" rotWithShape="0">
              <a:prstClr val="black">
                <a:alpha val="40000"/>
              </a:prstClr>
            </a:outerShdw>
          </a:effectLst>
        </p:spPr>
      </p:pic>
      <p:pic>
        <p:nvPicPr>
          <p:cNvPr id="5" name="Bildobjekt 4" descr="En bild som visar text, klädsel, Människoansikte, person&#10;&#10;AI-genererat innehåll kan vara felaktigt.">
            <a:extLst>
              <a:ext uri="{FF2B5EF4-FFF2-40B4-BE49-F238E27FC236}">
                <a16:creationId xmlns:a16="http://schemas.microsoft.com/office/drawing/2014/main" id="{B4476937-4C10-6F05-9ED4-5AD7EC42C850}"/>
              </a:ext>
            </a:extLst>
          </p:cNvPr>
          <p:cNvPicPr>
            <a:picLocks noChangeAspect="1"/>
          </p:cNvPicPr>
          <p:nvPr/>
        </p:nvPicPr>
        <p:blipFill>
          <a:blip r:embed="rId6"/>
          <a:stretch>
            <a:fillRect/>
          </a:stretch>
        </p:blipFill>
        <p:spPr>
          <a:xfrm rot="439107">
            <a:off x="9626347" y="3198261"/>
            <a:ext cx="2172717" cy="29982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790828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c4b176-3c80-4de3-944b-46d080a6b84a">
      <Terms xmlns="http://schemas.microsoft.com/office/infopath/2007/PartnerControls"/>
    </lcf76f155ced4ddcb4097134ff3c332f>
    <TaxCatchAll xmlns="b7052be4-626e-4a2b-8773-25c1145cd320" xsi:nil="true"/>
    <_ip_UnifiedCompliancePolicyUIAction xmlns="http://schemas.microsoft.com/sharepoint/v3" xsi:nil="true"/>
    <Kommentar xmlns="3ac4b176-3c80-4de3-944b-46d080a6b84a"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BAD5A3B6FC8C245BB9B9F60BD2F4CE0" ma:contentTypeVersion="25" ma:contentTypeDescription="Skapa ett nytt dokument." ma:contentTypeScope="" ma:versionID="785433058509ce39a15af303e51157c8">
  <xsd:schema xmlns:xsd="http://www.w3.org/2001/XMLSchema" xmlns:xs="http://www.w3.org/2001/XMLSchema" xmlns:p="http://schemas.microsoft.com/office/2006/metadata/properties" xmlns:ns1="http://schemas.microsoft.com/sharepoint/v3" xmlns:ns2="3ac4b176-3c80-4de3-944b-46d080a6b84a" xmlns:ns3="b7052be4-626e-4a2b-8773-25c1145cd320" targetNamespace="http://schemas.microsoft.com/office/2006/metadata/properties" ma:root="true" ma:fieldsID="ddcf241629bc4bf27233bd00380a2c86" ns1:_="" ns2:_="" ns3:_="">
    <xsd:import namespace="http://schemas.microsoft.com/sharepoint/v3"/>
    <xsd:import namespace="3ac4b176-3c80-4de3-944b-46d080a6b84a"/>
    <xsd:import namespace="b7052be4-626e-4a2b-8773-25c1145cd32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Kommenta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Egenskaper för enhetlig efterlevnadsprincip" ma:hidden="true" ma:internalName="_ip_UnifiedCompliancePolicyProperties">
      <xsd:simpleType>
        <xsd:restriction base="dms:Note"/>
      </xsd:simpleType>
    </xsd:element>
    <xsd:element name="_ip_UnifiedCompliancePolicyUIAction" ma:index="21" nillable="true" ma:displayName="Gränssnittsåtgärd för enhetlig efterlevnadsprincip"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c4b176-3c80-4de3-944b-46d080a6b8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ildmarkeringar" ma:readOnly="false" ma:fieldId="{5cf76f15-5ced-4ddc-b409-7134ff3c332f}" ma:taxonomyMulti="true" ma:sspId="16976cd2-b505-4f72-8103-3a59d9c43925" ma:termSetId="09814cd3-568e-fe90-9814-8d621ff8fb84" ma:anchorId="fba54fb3-c3e1-fe81-a776-ca4b69148c4d" ma:open="true" ma:isKeyword="false">
      <xsd:complexType>
        <xsd:sequence>
          <xsd:element ref="pc:Terms" minOccurs="0" maxOccurs="1"/>
        </xsd:sequence>
      </xsd:complexType>
    </xsd:element>
    <xsd:element name="Kommentar" ma:index="26" nillable="true" ma:displayName="Kommentar" ma:format="Dropdown" ma:internalName="Kommentar">
      <xsd:simpleType>
        <xsd:restriction base="dms:Note">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052be4-626e-4a2b-8773-25c1145cd320"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5" nillable="true" ma:displayName="Taxonomy Catch All Column" ma:hidden="true" ma:list="{368f8bbf-6303-4e47-aaeb-2d0ee74f9f95}" ma:internalName="TaxCatchAll" ma:showField="CatchAllData" ma:web="b7052be4-626e-4a2b-8773-25c1145cd3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1C364E-D16C-4D3F-893E-A02777AD30F3}">
  <ds:schemaRefs>
    <ds:schemaRef ds:uri="http://purl.org/dc/terms/"/>
    <ds:schemaRef ds:uri="b7052be4-626e-4a2b-8773-25c1145cd320"/>
    <ds:schemaRef ds:uri="http://www.w3.org/XML/1998/namespace"/>
    <ds:schemaRef ds:uri="http://schemas.microsoft.com/office/2006/documentManagement/types"/>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3ac4b176-3c80-4de3-944b-46d080a6b84a"/>
    <ds:schemaRef ds:uri="http://schemas.microsoft.com/sharepoint/v3"/>
  </ds:schemaRefs>
</ds:datastoreItem>
</file>

<file path=customXml/itemProps2.xml><?xml version="1.0" encoding="utf-8"?>
<ds:datastoreItem xmlns:ds="http://schemas.openxmlformats.org/officeDocument/2006/customXml" ds:itemID="{10290090-9F3D-49E0-AF46-DBB1D5297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c4b176-3c80-4de3-944b-46d080a6b84a"/>
    <ds:schemaRef ds:uri="b7052be4-626e-4a2b-8773-25c1145cd3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CC5CF6-871A-4D3F-AC19-E8C3B83B8887}">
  <ds:schemaRefs>
    <ds:schemaRef ds:uri="http://schemas.microsoft.com/sharepoint/v3/contenttype/forms"/>
  </ds:schemaRefs>
</ds:datastoreItem>
</file>

<file path=docMetadata/LabelInfo.xml><?xml version="1.0" encoding="utf-8"?>
<clbl:labelList xmlns:clbl="http://schemas.microsoft.com/office/2020/mipLabelMetadata">
  <clbl:label id="{07f1040e-456f-493a-b8d1-d83d313ac3e0}" enabled="1" method="Standard" siteId="{3c9bb985-cdc2-4b04-92f5-c19aeefa0840}" removed="0"/>
</clbl:labelList>
</file>

<file path=docProps/app.xml><?xml version="1.0" encoding="utf-8"?>
<Properties xmlns="http://schemas.openxmlformats.org/officeDocument/2006/extended-properties" xmlns:vt="http://schemas.openxmlformats.org/officeDocument/2006/docPropsVTypes">
  <Template/>
  <TotalTime>6636</TotalTime>
  <Words>2700</Words>
  <Application>Microsoft Office PowerPoint</Application>
  <PresentationFormat>Bredbild</PresentationFormat>
  <Paragraphs>255</Paragraphs>
  <Slides>23</Slides>
  <Notes>21</Notes>
  <HiddenSlides>2</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23</vt:i4>
      </vt:variant>
    </vt:vector>
  </HeadingPairs>
  <TitlesOfParts>
    <vt:vector size="28" baseType="lpstr">
      <vt:lpstr>Arial</vt:lpstr>
      <vt:lpstr>Calibri</vt:lpstr>
      <vt:lpstr>Calibri Light</vt:lpstr>
      <vt:lpstr>Inter</vt:lpstr>
      <vt:lpstr>Office-tema</vt:lpstr>
      <vt:lpstr>Information till dig som använder denna PPT</vt:lpstr>
      <vt:lpstr>Antidoping</vt:lpstr>
      <vt:lpstr>Idrottsföreningens ansvar</vt:lpstr>
      <vt:lpstr>Vad måste idrottare, ledare och stödpersonal känna till?</vt:lpstr>
      <vt:lpstr>Oj, hur ska vi klara det här? </vt:lpstr>
      <vt:lpstr>Antidoping Sveriges utbildningsupplägg och informationskanaler</vt:lpstr>
      <vt:lpstr>PowerPoint-presentation</vt:lpstr>
      <vt:lpstr>Vaccinera klubben mot doping</vt:lpstr>
      <vt:lpstr>Vaccinera klubben mot doping</vt:lpstr>
      <vt:lpstr>Vaccinera klubben mot doping</vt:lpstr>
      <vt:lpstr>Vaccinera klubben mot doping</vt:lpstr>
      <vt:lpstr>Vaccinera klubben mot doping</vt:lpstr>
      <vt:lpstr>Vaccinera klubben mot doping</vt:lpstr>
      <vt:lpstr>Gratis informationsmaterial för vaccinerade föreningar</vt:lpstr>
      <vt:lpstr>Marknadsföra Vaccinera Klubben Mot Doping</vt:lpstr>
      <vt:lpstr>Antidopingsnack</vt:lpstr>
      <vt:lpstr>E-utbildningen Ren vinnare</vt:lpstr>
      <vt:lpstr>E-utbildningen Ren vinnare</vt:lpstr>
      <vt:lpstr>PowerPoint-presentation</vt:lpstr>
      <vt:lpstr>Marknadsföra Ren vinnare</vt:lpstr>
      <vt:lpstr>Föreläsningsfilmer</vt:lpstr>
      <vt:lpstr>Boka föreläsning från Antidoping Sverige</vt:lpstr>
      <vt:lpstr>Håll dig uppdaterad och dela  Antidoping Sveriges inlägg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Antidoping</dc:title>
  <dc:creator>Charlotta Lindblom</dc:creator>
  <cp:lastModifiedBy>Charlotta Lindblom</cp:lastModifiedBy>
  <cp:revision>6</cp:revision>
  <dcterms:created xsi:type="dcterms:W3CDTF">2023-10-13T10:06:47Z</dcterms:created>
  <dcterms:modified xsi:type="dcterms:W3CDTF">2026-05-25T00:18:36Z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0x010100ABAD5A3B6FC8C245BB9B9F60BD2F4CE0</vt:lpwstr>
  </property>
</Properties>
</file>